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Light" charset="1" panose="00000400000000000000"/>
      <p:regular r:id="rId10"/>
    </p:embeddedFont>
    <p:embeddedFont>
      <p:font typeface="Montserrat Light Bold" charset="1" panose="00000800000000000000"/>
      <p:regular r:id="rId11"/>
    </p:embeddedFont>
    <p:embeddedFont>
      <p:font typeface="Montserrat Light Italics" charset="1" panose="00000400000000000000"/>
      <p:regular r:id="rId12"/>
    </p:embeddedFont>
    <p:embeddedFont>
      <p:font typeface="Montserrat Light Bold Italics" charset="1" panose="00000800000000000000"/>
      <p:regular r:id="rId13"/>
    </p:embeddedFont>
    <p:embeddedFont>
      <p:font typeface="Hind Guntur Light" charset="1" panose="02000000000000000000"/>
      <p:regular r:id="rId14"/>
    </p:embeddedFont>
    <p:embeddedFont>
      <p:font typeface="Hind Guntur Light Bold" charset="1" panose="02000000000000000000"/>
      <p:regular r:id="rId15"/>
    </p:embeddedFont>
    <p:embeddedFont>
      <p:font typeface="Hind Guntur Medium" charset="1" panose="02000000000000000000"/>
      <p:regular r:id="rId16"/>
    </p:embeddedFont>
    <p:embeddedFont>
      <p:font typeface="Hind Guntur Medium Bold" charset="1" panose="02000000000000000000"/>
      <p:regular r:id="rId17"/>
    </p:embeddedFont>
    <p:embeddedFont>
      <p:font typeface="Open Sans Light" charset="1" panose="020B0306030504020204"/>
      <p:regular r:id="rId18"/>
    </p:embeddedFont>
    <p:embeddedFont>
      <p:font typeface="Open Sans Light Bold" charset="1" panose="020B0806030504020204"/>
      <p:regular r:id="rId19"/>
    </p:embeddedFont>
    <p:embeddedFont>
      <p:font typeface="Open Sans Light Italics" charset="1" panose="020B0306030504020204"/>
      <p:regular r:id="rId20"/>
    </p:embeddedFont>
    <p:embeddedFont>
      <p:font typeface="Open Sans Light Bold Italics" charset="1" panose="020B0806030504020204"/>
      <p:regular r:id="rId21"/>
    </p:embeddedFont>
    <p:embeddedFont>
      <p:font typeface="Agrandir" charset="1" panose="00000500000000000000"/>
      <p:regular r:id="rId22"/>
    </p:embeddedFont>
    <p:embeddedFont>
      <p:font typeface="Agrandir Bold" charset="1" panose="00000800000000000000"/>
      <p:regular r:id="rId23"/>
    </p:embeddedFont>
    <p:embeddedFont>
      <p:font typeface="Agrandir Italics" charset="1" panose="00000500000000000000"/>
      <p:regular r:id="rId24"/>
    </p:embeddedFont>
    <p:embeddedFont>
      <p:font typeface="Agrandir Bold Italics" charset="1" panose="00000800000000000000"/>
      <p:regular r:id="rId25"/>
    </p:embeddedFont>
    <p:embeddedFont>
      <p:font typeface="Agrandir Thin" charset="1" panose="00000200000000000000"/>
      <p:regular r:id="rId26"/>
    </p:embeddedFont>
    <p:embeddedFont>
      <p:font typeface="Agrandir Thin Bold" charset="1" panose="00000600000000000000"/>
      <p:regular r:id="rId27"/>
    </p:embeddedFont>
    <p:embeddedFont>
      <p:font typeface="Agrandir Thin Italics" charset="1" panose="00000200000000000000"/>
      <p:regular r:id="rId28"/>
    </p:embeddedFont>
    <p:embeddedFont>
      <p:font typeface="Agrandir Thin Bold Italics" charset="1" panose="000006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1.jpeg" Type="http://schemas.openxmlformats.org/officeDocument/2006/relationships/image"/><Relationship Id="rId4" Target="../media/image57.jpeg" Type="http://schemas.openxmlformats.org/officeDocument/2006/relationships/image"/><Relationship Id="rId5" Target="../media/image58.jpeg" Type="http://schemas.openxmlformats.org/officeDocument/2006/relationships/image"/><Relationship Id="rId6" Target="../media/image27.png" Type="http://schemas.openxmlformats.org/officeDocument/2006/relationships/image"/><Relationship Id="rId7" Target="../media/image59.jpeg" Type="http://schemas.openxmlformats.org/officeDocument/2006/relationships/image"/><Relationship Id="rId8" Target="../media/image60.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27.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jpe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2" Target="../media/image9.jpeg" Type="http://schemas.openxmlformats.org/officeDocument/2006/relationships/image"/><Relationship Id="rId3" Target="../media/image1.jpe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 Id="rId6" Target="../media/image27.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 Id="rId6" Target="../media/image32.jpeg" Type="http://schemas.openxmlformats.org/officeDocument/2006/relationships/image"/><Relationship Id="rId7" Target="../media/image33.jpeg" Type="http://schemas.openxmlformats.org/officeDocument/2006/relationships/image"/><Relationship Id="rId8" Target="../media/image1.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1.jpeg" Type="http://schemas.openxmlformats.org/officeDocument/2006/relationships/image"/><Relationship Id="rId4" Target="../media/image35.png" Type="http://schemas.openxmlformats.org/officeDocument/2006/relationships/image"/><Relationship Id="rId5" Target="../media/image36.jpeg" Type="http://schemas.openxmlformats.org/officeDocument/2006/relationships/image"/><Relationship Id="rId6" Target="../media/image37.jpeg" Type="http://schemas.openxmlformats.org/officeDocument/2006/relationships/image"/><Relationship Id="rId7" Target="../media/image38.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1.jpeg" Type="http://schemas.openxmlformats.org/officeDocument/2006/relationships/image"/><Relationship Id="rId4" Target="../media/image40.jpe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 Id="rId7" Target="../media/image43.png" Type="http://schemas.openxmlformats.org/officeDocument/2006/relationships/image"/><Relationship Id="rId8" Target="../media/image44.jpeg" Type="http://schemas.openxmlformats.org/officeDocument/2006/relationships/image"/><Relationship Id="rId9" Target="../media/image45.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1.jpeg" Type="http://schemas.openxmlformats.org/officeDocument/2006/relationships/image"/><Relationship Id="rId4" Target="../media/image47.jpeg" Type="http://schemas.openxmlformats.org/officeDocument/2006/relationships/image"/><Relationship Id="rId5" Target="../media/image48.jpeg" Type="http://schemas.openxmlformats.org/officeDocument/2006/relationships/image"/><Relationship Id="rId6" Target="../media/image4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1.jpeg" Type="http://schemas.openxmlformats.org/officeDocument/2006/relationships/image"/><Relationship Id="rId4" Target="../media/image51.jpeg" Type="http://schemas.openxmlformats.org/officeDocument/2006/relationships/image"/><Relationship Id="rId5" Target="../media/image52.jpeg" Type="http://schemas.openxmlformats.org/officeDocument/2006/relationships/image"/><Relationship Id="rId6" Target="../media/image53.jpeg" Type="http://schemas.openxmlformats.org/officeDocument/2006/relationships/image"/><Relationship Id="rId7" Target="../media/image43.png" Type="http://schemas.openxmlformats.org/officeDocument/2006/relationships/image"/><Relationship Id="rId8" Target="../media/image54.jpeg" Type="http://schemas.openxmlformats.org/officeDocument/2006/relationships/image"/><Relationship Id="rId9" Target="../media/image5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1028700"/>
            <a:ext cx="17259300" cy="9258300"/>
          </a:xfrm>
          <a:prstGeom prst="rect">
            <a:avLst/>
          </a:prstGeom>
          <a:solidFill>
            <a:srgbClr val="D7CDCC">
              <a:alpha val="31765"/>
            </a:srgbClr>
          </a:solidFill>
        </p:spPr>
      </p:sp>
      <p:sp>
        <p:nvSpPr>
          <p:cNvPr name="AutoShape 3" id="3"/>
          <p:cNvSpPr/>
          <p:nvPr/>
        </p:nvSpPr>
        <p:spPr>
          <a:xfrm rot="0">
            <a:off x="0" y="2057400"/>
            <a:ext cx="10492890" cy="8229600"/>
          </a:xfrm>
          <a:prstGeom prst="rect">
            <a:avLst/>
          </a:prstGeom>
          <a:solidFill>
            <a:srgbClr val="646464"/>
          </a:solidFill>
        </p:spPr>
      </p:sp>
      <p:sp>
        <p:nvSpPr>
          <p:cNvPr name="Freeform 4" id="4"/>
          <p:cNvSpPr/>
          <p:nvPr/>
        </p:nvSpPr>
        <p:spPr>
          <a:xfrm flipH="false" flipV="false" rot="0">
            <a:off x="-1934276" y="2057400"/>
            <a:ext cx="12340544" cy="8229600"/>
          </a:xfrm>
          <a:custGeom>
            <a:avLst/>
            <a:gdLst/>
            <a:ahLst/>
            <a:cxnLst/>
            <a:rect r="r" b="b" t="t" l="l"/>
            <a:pathLst>
              <a:path h="8229600" w="12340544">
                <a:moveTo>
                  <a:pt x="0" y="0"/>
                </a:moveTo>
                <a:lnTo>
                  <a:pt x="12340544" y="0"/>
                </a:lnTo>
                <a:lnTo>
                  <a:pt x="12340544" y="8229600"/>
                </a:lnTo>
                <a:lnTo>
                  <a:pt x="0" y="8229600"/>
                </a:lnTo>
                <a:lnTo>
                  <a:pt x="0" y="0"/>
                </a:lnTo>
                <a:close/>
              </a:path>
            </a:pathLst>
          </a:custGeom>
          <a:blipFill>
            <a:blip r:embed="rId2"/>
            <a:stretch>
              <a:fillRect l="0" t="0" r="0" b="0"/>
            </a:stretch>
          </a:blipFill>
        </p:spPr>
      </p:sp>
      <p:sp>
        <p:nvSpPr>
          <p:cNvPr name="Freeform 5" id="5"/>
          <p:cNvSpPr/>
          <p:nvPr/>
        </p:nvSpPr>
        <p:spPr>
          <a:xfrm flipH="false" flipV="false" rot="0">
            <a:off x="10406268" y="2057400"/>
            <a:ext cx="5708678" cy="8440420"/>
          </a:xfrm>
          <a:custGeom>
            <a:avLst/>
            <a:gdLst/>
            <a:ahLst/>
            <a:cxnLst/>
            <a:rect r="r" b="b" t="t" l="l"/>
            <a:pathLst>
              <a:path h="8440420" w="5708678">
                <a:moveTo>
                  <a:pt x="0" y="0"/>
                </a:moveTo>
                <a:lnTo>
                  <a:pt x="5708678" y="0"/>
                </a:lnTo>
                <a:lnTo>
                  <a:pt x="5708678" y="8440420"/>
                </a:lnTo>
                <a:lnTo>
                  <a:pt x="0" y="8440420"/>
                </a:lnTo>
                <a:lnTo>
                  <a:pt x="0" y="0"/>
                </a:lnTo>
                <a:close/>
              </a:path>
            </a:pathLst>
          </a:custGeom>
          <a:blipFill>
            <a:blip r:embed="rId3"/>
            <a:stretch>
              <a:fillRect l="-5444" t="0" r="-5444" b="0"/>
            </a:stretch>
          </a:blipFill>
        </p:spPr>
      </p:sp>
      <p:sp>
        <p:nvSpPr>
          <p:cNvPr name="AutoShape 6" id="6"/>
          <p:cNvSpPr/>
          <p:nvPr/>
        </p:nvSpPr>
        <p:spPr>
          <a:xfrm rot="0">
            <a:off x="0" y="3066220"/>
            <a:ext cx="4253371" cy="36012"/>
          </a:xfrm>
          <a:prstGeom prst="rect">
            <a:avLst/>
          </a:prstGeom>
          <a:solidFill>
            <a:srgbClr val="D7CDCC"/>
          </a:solidFill>
        </p:spPr>
      </p:sp>
      <p:sp>
        <p:nvSpPr>
          <p:cNvPr name="Freeform 7" id="7"/>
          <p:cNvSpPr/>
          <p:nvPr/>
        </p:nvSpPr>
        <p:spPr>
          <a:xfrm flipH="false" flipV="false" rot="0">
            <a:off x="1028700" y="4539270"/>
            <a:ext cx="2279343" cy="2321279"/>
          </a:xfrm>
          <a:custGeom>
            <a:avLst/>
            <a:gdLst/>
            <a:ahLst/>
            <a:cxnLst/>
            <a:rect r="r" b="b" t="t" l="l"/>
            <a:pathLst>
              <a:path h="2321279" w="2279343">
                <a:moveTo>
                  <a:pt x="0" y="0"/>
                </a:moveTo>
                <a:lnTo>
                  <a:pt x="2279343" y="0"/>
                </a:lnTo>
                <a:lnTo>
                  <a:pt x="2279343" y="2321279"/>
                </a:lnTo>
                <a:lnTo>
                  <a:pt x="0" y="2321279"/>
                </a:lnTo>
                <a:lnTo>
                  <a:pt x="0" y="0"/>
                </a:lnTo>
                <a:close/>
              </a:path>
            </a:pathLst>
          </a:custGeom>
          <a:blipFill>
            <a:blip r:embed="rId4"/>
            <a:stretch>
              <a:fillRect l="0" t="0" r="0" b="0"/>
            </a:stretch>
          </a:blipFill>
        </p:spPr>
      </p:sp>
      <p:sp>
        <p:nvSpPr>
          <p:cNvPr name="Freeform 8" id="8"/>
          <p:cNvSpPr/>
          <p:nvPr/>
        </p:nvSpPr>
        <p:spPr>
          <a:xfrm flipH="false" flipV="false" rot="0">
            <a:off x="4071609" y="4521304"/>
            <a:ext cx="2311587" cy="2357210"/>
          </a:xfrm>
          <a:custGeom>
            <a:avLst/>
            <a:gdLst/>
            <a:ahLst/>
            <a:cxnLst/>
            <a:rect r="r" b="b" t="t" l="l"/>
            <a:pathLst>
              <a:path h="2357210" w="2311587">
                <a:moveTo>
                  <a:pt x="0" y="0"/>
                </a:moveTo>
                <a:lnTo>
                  <a:pt x="2311586" y="0"/>
                </a:lnTo>
                <a:lnTo>
                  <a:pt x="2311586" y="2357210"/>
                </a:lnTo>
                <a:lnTo>
                  <a:pt x="0" y="2357210"/>
                </a:lnTo>
                <a:lnTo>
                  <a:pt x="0" y="0"/>
                </a:lnTo>
                <a:close/>
              </a:path>
            </a:pathLst>
          </a:custGeom>
          <a:blipFill>
            <a:blip r:embed="rId5"/>
            <a:stretch>
              <a:fillRect l="0" t="0" r="0" b="0"/>
            </a:stretch>
          </a:blipFill>
        </p:spPr>
      </p:sp>
      <p:sp>
        <p:nvSpPr>
          <p:cNvPr name="Freeform 9" id="9"/>
          <p:cNvSpPr/>
          <p:nvPr/>
        </p:nvSpPr>
        <p:spPr>
          <a:xfrm flipH="false" flipV="false" rot="0">
            <a:off x="7146761" y="4520693"/>
            <a:ext cx="2316874" cy="2358432"/>
          </a:xfrm>
          <a:custGeom>
            <a:avLst/>
            <a:gdLst/>
            <a:ahLst/>
            <a:cxnLst/>
            <a:rect r="r" b="b" t="t" l="l"/>
            <a:pathLst>
              <a:path h="2358432" w="2316874">
                <a:moveTo>
                  <a:pt x="0" y="0"/>
                </a:moveTo>
                <a:lnTo>
                  <a:pt x="2316874" y="0"/>
                </a:lnTo>
                <a:lnTo>
                  <a:pt x="2316874" y="2358432"/>
                </a:lnTo>
                <a:lnTo>
                  <a:pt x="0" y="2358432"/>
                </a:lnTo>
                <a:lnTo>
                  <a:pt x="0" y="0"/>
                </a:lnTo>
                <a:close/>
              </a:path>
            </a:pathLst>
          </a:custGeom>
          <a:blipFill>
            <a:blip r:embed="rId6"/>
            <a:stretch>
              <a:fillRect l="-896" t="0" r="-896" b="0"/>
            </a:stretch>
          </a:blipFill>
        </p:spPr>
      </p:sp>
      <p:sp>
        <p:nvSpPr>
          <p:cNvPr name="TextBox 10" id="10"/>
          <p:cNvSpPr txBox="true"/>
          <p:nvPr/>
        </p:nvSpPr>
        <p:spPr>
          <a:xfrm rot="0">
            <a:off x="1028700" y="8000689"/>
            <a:ext cx="8808159" cy="1428747"/>
          </a:xfrm>
          <a:prstGeom prst="rect">
            <a:avLst/>
          </a:prstGeom>
        </p:spPr>
        <p:txBody>
          <a:bodyPr anchor="t" rtlCol="false" tIns="0" lIns="0" bIns="0" rIns="0">
            <a:spAutoFit/>
          </a:bodyPr>
          <a:lstStyle/>
          <a:p>
            <a:pPr>
              <a:lnSpc>
                <a:spcPts val="9010"/>
              </a:lnSpc>
            </a:pPr>
            <a:r>
              <a:rPr lang="en-US" sz="8500" spc="-144">
                <a:solidFill>
                  <a:srgbClr val="FFFFFF"/>
                </a:solidFill>
                <a:latin typeface="Agrandir Thin"/>
              </a:rPr>
              <a:t>J. Andrew de Leon</a:t>
            </a:r>
          </a:p>
        </p:txBody>
      </p:sp>
      <p:sp>
        <p:nvSpPr>
          <p:cNvPr name="TextBox 11" id="11"/>
          <p:cNvSpPr txBox="true"/>
          <p:nvPr/>
        </p:nvSpPr>
        <p:spPr>
          <a:xfrm rot="0">
            <a:off x="4705238" y="2866512"/>
            <a:ext cx="4758397" cy="450215"/>
          </a:xfrm>
          <a:prstGeom prst="rect">
            <a:avLst/>
          </a:prstGeom>
        </p:spPr>
        <p:txBody>
          <a:bodyPr anchor="t" rtlCol="false" tIns="0" lIns="0" bIns="0" rIns="0">
            <a:spAutoFit/>
          </a:bodyPr>
          <a:lstStyle/>
          <a:p>
            <a:pPr algn="r">
              <a:lnSpc>
                <a:spcPts val="3640"/>
              </a:lnSpc>
            </a:pPr>
            <a:r>
              <a:rPr lang="en-US" sz="2800" spc="392">
                <a:solidFill>
                  <a:srgbClr val="FFFFFF"/>
                </a:solidFill>
                <a:latin typeface="Hind Guntur Light Bold"/>
              </a:rPr>
              <a:t>CREATIVE MARKETER</a:t>
            </a:r>
          </a:p>
        </p:txBody>
      </p:sp>
      <p:sp>
        <p:nvSpPr>
          <p:cNvPr name="TextBox 12" id="12"/>
          <p:cNvSpPr txBox="true"/>
          <p:nvPr/>
        </p:nvSpPr>
        <p:spPr>
          <a:xfrm rot="0">
            <a:off x="4705238" y="3293212"/>
            <a:ext cx="4758397" cy="450215"/>
          </a:xfrm>
          <a:prstGeom prst="rect">
            <a:avLst/>
          </a:prstGeom>
        </p:spPr>
        <p:txBody>
          <a:bodyPr anchor="t" rtlCol="false" tIns="0" lIns="0" bIns="0" rIns="0">
            <a:spAutoFit/>
          </a:bodyPr>
          <a:lstStyle/>
          <a:p>
            <a:pPr algn="r">
              <a:lnSpc>
                <a:spcPts val="3640"/>
              </a:lnSpc>
            </a:pPr>
            <a:r>
              <a:rPr lang="en-US" sz="2800" spc="392">
                <a:solidFill>
                  <a:srgbClr val="FFFFFF"/>
                </a:solidFill>
                <a:latin typeface="Hind Guntur Light Bold"/>
              </a:rPr>
              <a:t>FOR HIRE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4" r="0" b="0"/>
          <a:stretch>
            <a:fillRect/>
          </a:stretch>
        </p:blipFill>
        <p:spPr>
          <a:xfrm flipH="false" flipV="false">
            <a:off x="0" y="0"/>
            <a:ext cx="18288000" cy="10287000"/>
          </a:xfrm>
          <a:prstGeom prst="rect">
            <a:avLst/>
          </a:prstGeom>
        </p:spPr>
      </p:pic>
      <p:sp>
        <p:nvSpPr>
          <p:cNvPr name="Freeform 3" id="3"/>
          <p:cNvSpPr/>
          <p:nvPr/>
        </p:nvSpPr>
        <p:spPr>
          <a:xfrm flipH="false" flipV="false" rot="0">
            <a:off x="-7138978"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5000"/>
            </a:blip>
            <a:stretch>
              <a:fillRect l="0" t="0" r="0" b="0"/>
            </a:stretch>
          </a:blipFill>
        </p:spPr>
      </p:sp>
      <p:grpSp>
        <p:nvGrpSpPr>
          <p:cNvPr name="Group 4" id="4"/>
          <p:cNvGrpSpPr>
            <a:grpSpLocks noChangeAspect="true"/>
          </p:cNvGrpSpPr>
          <p:nvPr/>
        </p:nvGrpSpPr>
        <p:grpSpPr>
          <a:xfrm rot="0">
            <a:off x="13585371" y="1003970"/>
            <a:ext cx="3743773" cy="9283030"/>
            <a:chOff x="6350" y="0"/>
            <a:chExt cx="2489200" cy="6172200"/>
          </a:xfrm>
        </p:grpSpPr>
        <p:sp>
          <p:nvSpPr>
            <p:cNvPr name="Freeform 5" id="5"/>
            <p:cNvSpPr/>
            <p:nvPr/>
          </p:nvSpPr>
          <p:spPr>
            <a:xfrm flipH="false" flipV="false" rot="0">
              <a:off x="82550" y="38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4"/>
              <a:stretch>
                <a:fillRect l="-36756" t="0" r="-36216" b="0"/>
              </a:stretch>
            </a:blipFill>
          </p:spPr>
        </p:sp>
        <p:sp>
          <p:nvSpPr>
            <p:cNvPr name="Freeform 6" id="6"/>
            <p:cNvSpPr/>
            <p:nvPr/>
          </p:nvSpPr>
          <p:spPr>
            <a:xfrm flipH="false" flipV="false" rot="0">
              <a:off x="82550" y="3086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5"/>
              <a:stretch>
                <a:fillRect l="-270" t="-1388" r="270" b="-1388"/>
              </a:stretch>
            </a:blipFill>
          </p:spPr>
        </p:sp>
        <p:sp>
          <p:nvSpPr>
            <p:cNvPr name="Freeform 7" id="7"/>
            <p:cNvSpPr/>
            <p:nvPr/>
          </p:nvSpPr>
          <p:spPr>
            <a:xfrm flipH="false" flipV="false" rot="0">
              <a:off x="6350" y="0"/>
              <a:ext cx="2489200" cy="6172200"/>
            </a:xfrm>
            <a:custGeom>
              <a:avLst/>
              <a:gdLst/>
              <a:ahLst/>
              <a:cxnLst/>
              <a:rect r="r" b="b" t="t" l="l"/>
              <a:pathLst>
                <a:path h="6172200" w="2489200">
                  <a:moveTo>
                    <a:pt x="2489200" y="6172200"/>
                  </a:moveTo>
                  <a:lnTo>
                    <a:pt x="0" y="6172200"/>
                  </a:lnTo>
                  <a:lnTo>
                    <a:pt x="0" y="0"/>
                  </a:lnTo>
                  <a:lnTo>
                    <a:pt x="2489200" y="0"/>
                  </a:lnTo>
                  <a:lnTo>
                    <a:pt x="2489200" y="6172200"/>
                  </a:lnTo>
                  <a:close/>
                </a:path>
              </a:pathLst>
            </a:custGeom>
            <a:blipFill>
              <a:blip r:embed="rId6"/>
              <a:stretch>
                <a:fillRect l="-255" t="-20" r="255" b="-20"/>
              </a:stretch>
            </a:blipFill>
          </p:spPr>
        </p:sp>
      </p:grpSp>
      <p:grpSp>
        <p:nvGrpSpPr>
          <p:cNvPr name="Group 8" id="8"/>
          <p:cNvGrpSpPr>
            <a:grpSpLocks noChangeAspect="true"/>
          </p:cNvGrpSpPr>
          <p:nvPr/>
        </p:nvGrpSpPr>
        <p:grpSpPr>
          <a:xfrm rot="0">
            <a:off x="7189627" y="1780851"/>
            <a:ext cx="5978117" cy="3362649"/>
            <a:chOff x="0" y="0"/>
            <a:chExt cx="11289030" cy="6350000"/>
          </a:xfrm>
        </p:grpSpPr>
        <p:sp>
          <p:nvSpPr>
            <p:cNvPr name="Freeform 9" id="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l="0" t="-16673" r="0" b="-16673"/>
              </a:stretch>
            </a:blipFill>
          </p:spPr>
        </p:sp>
      </p:grpSp>
      <p:grpSp>
        <p:nvGrpSpPr>
          <p:cNvPr name="Group 10" id="10"/>
          <p:cNvGrpSpPr>
            <a:grpSpLocks noChangeAspect="true"/>
          </p:cNvGrpSpPr>
          <p:nvPr/>
        </p:nvGrpSpPr>
        <p:grpSpPr>
          <a:xfrm rot="0">
            <a:off x="8283255" y="5645485"/>
            <a:ext cx="2914359" cy="4371538"/>
            <a:chOff x="0" y="0"/>
            <a:chExt cx="6350000" cy="9525000"/>
          </a:xfrm>
        </p:grpSpPr>
        <p:sp>
          <p:nvSpPr>
            <p:cNvPr name="Freeform 11" id="11"/>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8"/>
              <a:stretch>
                <a:fillRect l="-6250" t="0" r="-6250" b="0"/>
              </a:stretch>
            </a:blipFill>
          </p:spPr>
        </p:sp>
      </p:grpSp>
      <p:sp>
        <p:nvSpPr>
          <p:cNvPr name="TextBox 12" id="12"/>
          <p:cNvSpPr txBox="true"/>
          <p:nvPr/>
        </p:nvSpPr>
        <p:spPr>
          <a:xfrm rot="0">
            <a:off x="1028700" y="1848233"/>
            <a:ext cx="4720364" cy="655290"/>
          </a:xfrm>
          <a:prstGeom prst="rect">
            <a:avLst/>
          </a:prstGeom>
        </p:spPr>
        <p:txBody>
          <a:bodyPr anchor="t" rtlCol="false" tIns="0" lIns="0" bIns="0" rIns="0">
            <a:spAutoFit/>
          </a:bodyPr>
          <a:lstStyle/>
          <a:p>
            <a:pPr>
              <a:lnSpc>
                <a:spcPts val="5160"/>
              </a:lnSpc>
            </a:pPr>
            <a:r>
              <a:rPr lang="en-US" sz="4300" spc="43">
                <a:solidFill>
                  <a:srgbClr val="FFFFFF"/>
                </a:solidFill>
                <a:latin typeface="Hind Guntur Medium"/>
              </a:rPr>
              <a:t>Team Management</a:t>
            </a:r>
          </a:p>
        </p:txBody>
      </p:sp>
      <p:sp>
        <p:nvSpPr>
          <p:cNvPr name="TextBox 13" id="13"/>
          <p:cNvSpPr txBox="true"/>
          <p:nvPr/>
        </p:nvSpPr>
        <p:spPr>
          <a:xfrm rot="0">
            <a:off x="1028700" y="9009000"/>
            <a:ext cx="5378276"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Management and Organizational Specialist</a:t>
            </a:r>
          </a:p>
        </p:txBody>
      </p:sp>
      <p:sp>
        <p:nvSpPr>
          <p:cNvPr name="TextBox 14" id="14"/>
          <p:cNvSpPr txBox="true"/>
          <p:nvPr/>
        </p:nvSpPr>
        <p:spPr>
          <a:xfrm rot="0">
            <a:off x="1028700" y="2714260"/>
            <a:ext cx="4496681" cy="6631265"/>
          </a:xfrm>
          <a:prstGeom prst="rect">
            <a:avLst/>
          </a:prstGeom>
        </p:spPr>
        <p:txBody>
          <a:bodyPr anchor="t" rtlCol="false" tIns="0" lIns="0" bIns="0" rIns="0">
            <a:spAutoFit/>
          </a:bodyPr>
          <a:lstStyle/>
          <a:p>
            <a:pPr>
              <a:lnSpc>
                <a:spcPts val="3080"/>
              </a:lnSpc>
            </a:pPr>
            <a:r>
              <a:rPr lang="en-US" sz="2200">
                <a:solidFill>
                  <a:srgbClr val="FFFFFF"/>
                </a:solidFill>
                <a:latin typeface="Open Sans Light"/>
              </a:rPr>
              <a:t>Working towards goals while creating and maintaining a productive and engaged team of professionals is something that I have excelled in for over 30 years.</a:t>
            </a:r>
          </a:p>
          <a:p>
            <a:pPr>
              <a:lnSpc>
                <a:spcPts val="3080"/>
              </a:lnSpc>
            </a:pPr>
          </a:p>
          <a:p>
            <a:pPr>
              <a:lnSpc>
                <a:spcPts val="3080"/>
              </a:lnSpc>
            </a:pPr>
            <a:r>
              <a:rPr lang="en-US" sz="2200">
                <a:solidFill>
                  <a:srgbClr val="FFFFFF"/>
                </a:solidFill>
                <a:latin typeface="Open Sans Light"/>
              </a:rPr>
              <a:t>From event management to sales training, from marketing projects to comprehensive business solutions, my decades of business ownership and experience in a myriad of different marketing and creative disciplines has uniquely positioned me as a highly experienced leader and communicator. </a:t>
            </a:r>
          </a:p>
          <a:p>
            <a:pPr>
              <a:lnSpc>
                <a:spcPts val="3080"/>
              </a:lnSpc>
            </a:pPr>
          </a:p>
          <a:p>
            <a:pPr>
              <a:lnSpc>
                <a:spcPts val="308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772833" y="1034768"/>
            <a:ext cx="6844369" cy="8736655"/>
          </a:xfrm>
          <a:prstGeom prst="rect">
            <a:avLst/>
          </a:prstGeom>
          <a:solidFill>
            <a:srgbClr val="D7CDCC">
              <a:alpha val="31765"/>
            </a:srgbClr>
          </a:solidFill>
        </p:spPr>
      </p:sp>
      <p:sp>
        <p:nvSpPr>
          <p:cNvPr name="Freeform 3" id="3"/>
          <p:cNvSpPr/>
          <p:nvPr/>
        </p:nvSpPr>
        <p:spPr>
          <a:xfrm flipH="false" flipV="false" rot="0">
            <a:off x="-7138978"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2"/>
            <a:stretch>
              <a:fillRect l="0" t="0" r="0" b="0"/>
            </a:stretch>
          </a:blipFill>
        </p:spPr>
      </p:sp>
      <p:grpSp>
        <p:nvGrpSpPr>
          <p:cNvPr name="Group 4" id="4"/>
          <p:cNvGrpSpPr>
            <a:grpSpLocks noChangeAspect="true"/>
          </p:cNvGrpSpPr>
          <p:nvPr/>
        </p:nvGrpSpPr>
        <p:grpSpPr>
          <a:xfrm rot="0">
            <a:off x="14904685" y="1469374"/>
            <a:ext cx="3141213" cy="7788926"/>
            <a:chOff x="6350" y="0"/>
            <a:chExt cx="2489200" cy="6172200"/>
          </a:xfrm>
        </p:grpSpPr>
        <p:sp>
          <p:nvSpPr>
            <p:cNvPr name="Freeform 5" id="5"/>
            <p:cNvSpPr/>
            <p:nvPr/>
          </p:nvSpPr>
          <p:spPr>
            <a:xfrm flipH="false" flipV="false" rot="0">
              <a:off x="82550" y="38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3"/>
              <a:stretch>
                <a:fillRect l="-270" t="-6993" r="270" b="-6993"/>
              </a:stretch>
            </a:blipFill>
          </p:spPr>
        </p:sp>
        <p:sp>
          <p:nvSpPr>
            <p:cNvPr name="Freeform 6" id="6"/>
            <p:cNvSpPr/>
            <p:nvPr/>
          </p:nvSpPr>
          <p:spPr>
            <a:xfrm flipH="false" flipV="false" rot="0">
              <a:off x="82550" y="3086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4"/>
              <a:stretch>
                <a:fillRect l="-270" t="-1388" r="270" b="-1388"/>
              </a:stretch>
            </a:blipFill>
          </p:spPr>
        </p:sp>
        <p:sp>
          <p:nvSpPr>
            <p:cNvPr name="Freeform 7" id="7"/>
            <p:cNvSpPr/>
            <p:nvPr/>
          </p:nvSpPr>
          <p:spPr>
            <a:xfrm flipH="false" flipV="false" rot="0">
              <a:off x="6350" y="0"/>
              <a:ext cx="2489200" cy="6172200"/>
            </a:xfrm>
            <a:custGeom>
              <a:avLst/>
              <a:gdLst/>
              <a:ahLst/>
              <a:cxnLst/>
              <a:rect r="r" b="b" t="t" l="l"/>
              <a:pathLst>
                <a:path h="6172200" w="2489200">
                  <a:moveTo>
                    <a:pt x="2489200" y="6172200"/>
                  </a:moveTo>
                  <a:lnTo>
                    <a:pt x="0" y="6172200"/>
                  </a:lnTo>
                  <a:lnTo>
                    <a:pt x="0" y="0"/>
                  </a:lnTo>
                  <a:lnTo>
                    <a:pt x="2489200" y="0"/>
                  </a:lnTo>
                  <a:lnTo>
                    <a:pt x="2489200" y="6172200"/>
                  </a:lnTo>
                  <a:close/>
                </a:path>
              </a:pathLst>
            </a:custGeom>
            <a:blipFill>
              <a:blip r:embed="rId5"/>
              <a:stretch>
                <a:fillRect l="-255" t="-20" r="255" b="-20"/>
              </a:stretch>
            </a:blipFill>
          </p:spPr>
        </p:sp>
      </p:grpSp>
      <p:sp>
        <p:nvSpPr>
          <p:cNvPr name="TextBox 8" id="8"/>
          <p:cNvSpPr txBox="true"/>
          <p:nvPr/>
        </p:nvSpPr>
        <p:spPr>
          <a:xfrm rot="0">
            <a:off x="929933" y="1848233"/>
            <a:ext cx="4720364" cy="990600"/>
          </a:xfrm>
          <a:prstGeom prst="rect">
            <a:avLst/>
          </a:prstGeom>
        </p:spPr>
        <p:txBody>
          <a:bodyPr anchor="t" rtlCol="false" tIns="0" lIns="0" bIns="0" rIns="0">
            <a:spAutoFit/>
          </a:bodyPr>
          <a:lstStyle/>
          <a:p>
            <a:pPr>
              <a:lnSpc>
                <a:spcPts val="7800"/>
              </a:lnSpc>
            </a:pPr>
            <a:r>
              <a:rPr lang="en-US" sz="6500" spc="65">
                <a:solidFill>
                  <a:srgbClr val="FFFFFF"/>
                </a:solidFill>
                <a:latin typeface="Hind Guntur Medium"/>
              </a:rPr>
              <a:t>Profile</a:t>
            </a:r>
          </a:p>
        </p:txBody>
      </p:sp>
      <p:sp>
        <p:nvSpPr>
          <p:cNvPr name="TextBox 9" id="9"/>
          <p:cNvSpPr txBox="true"/>
          <p:nvPr/>
        </p:nvSpPr>
        <p:spPr>
          <a:xfrm rot="0">
            <a:off x="929933" y="9086862"/>
            <a:ext cx="2376881" cy="323825"/>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p:txBody>
      </p:sp>
      <p:grpSp>
        <p:nvGrpSpPr>
          <p:cNvPr name="Group 10" id="10"/>
          <p:cNvGrpSpPr/>
          <p:nvPr/>
        </p:nvGrpSpPr>
        <p:grpSpPr>
          <a:xfrm rot="0">
            <a:off x="8695849" y="1544277"/>
            <a:ext cx="4998338" cy="2144080"/>
            <a:chOff x="0" y="0"/>
            <a:chExt cx="6664451" cy="2858773"/>
          </a:xfrm>
        </p:grpSpPr>
        <p:sp>
          <p:nvSpPr>
            <p:cNvPr name="TextBox 11" id="11"/>
            <p:cNvSpPr txBox="true"/>
            <p:nvPr/>
          </p:nvSpPr>
          <p:spPr>
            <a:xfrm rot="0">
              <a:off x="0" y="-38100"/>
              <a:ext cx="6664451" cy="830421"/>
            </a:xfrm>
            <a:prstGeom prst="rect">
              <a:avLst/>
            </a:prstGeom>
          </p:spPr>
          <p:txBody>
            <a:bodyPr anchor="t" rtlCol="false" tIns="0" lIns="0" bIns="0" rIns="0">
              <a:spAutoFit/>
            </a:bodyPr>
            <a:lstStyle/>
            <a:p>
              <a:pPr>
                <a:lnSpc>
                  <a:spcPts val="2520"/>
                </a:lnSpc>
              </a:pPr>
              <a:r>
                <a:rPr lang="en-US" sz="1800" spc="90">
                  <a:solidFill>
                    <a:srgbClr val="545050"/>
                  </a:solidFill>
                  <a:latin typeface="Hind Guntur Medium Bold"/>
                </a:rPr>
                <a:t>PERSONNEL CONTRACTORS, INC.</a:t>
              </a:r>
            </a:p>
            <a:p>
              <a:pPr>
                <a:lnSpc>
                  <a:spcPts val="2520"/>
                </a:lnSpc>
              </a:pPr>
              <a:r>
                <a:rPr lang="en-US" sz="1800" spc="90">
                  <a:solidFill>
                    <a:srgbClr val="545050"/>
                  </a:solidFill>
                  <a:latin typeface="Hind Guntur Medium Bold"/>
                </a:rPr>
                <a:t>OWNER &amp; CEO</a:t>
              </a:r>
            </a:p>
          </p:txBody>
        </p:sp>
        <p:sp>
          <p:nvSpPr>
            <p:cNvPr name="TextBox 12" id="12"/>
            <p:cNvSpPr txBox="true"/>
            <p:nvPr/>
          </p:nvSpPr>
          <p:spPr>
            <a:xfrm rot="0">
              <a:off x="0" y="1010289"/>
              <a:ext cx="6664451" cy="1848485"/>
            </a:xfrm>
            <a:prstGeom prst="rect">
              <a:avLst/>
            </a:prstGeom>
          </p:spPr>
          <p:txBody>
            <a:bodyPr anchor="t" rtlCol="false" tIns="0" lIns="0" bIns="0" rIns="0">
              <a:spAutoFit/>
            </a:bodyPr>
            <a:lstStyle/>
            <a:p>
              <a:pPr>
                <a:lnSpc>
                  <a:spcPts val="2550"/>
                </a:lnSpc>
              </a:pPr>
              <a:r>
                <a:rPr lang="en-US" sz="1700" spc="17">
                  <a:solidFill>
                    <a:srgbClr val="545050"/>
                  </a:solidFill>
                  <a:latin typeface="Hind Guntur Light"/>
                </a:rPr>
                <a:t>Managed overall operations of publicly held, multi-state temporary job placement corporation with locations in MN, IL, AZ, FL and MD.</a:t>
              </a:r>
            </a:p>
            <a:p>
              <a:pPr>
                <a:lnSpc>
                  <a:spcPts val="3600"/>
                </a:lnSpc>
              </a:pPr>
            </a:p>
          </p:txBody>
        </p:sp>
      </p:grpSp>
      <p:grpSp>
        <p:nvGrpSpPr>
          <p:cNvPr name="Group 13" id="13"/>
          <p:cNvGrpSpPr/>
          <p:nvPr/>
        </p:nvGrpSpPr>
        <p:grpSpPr>
          <a:xfrm rot="0">
            <a:off x="929933" y="3784933"/>
            <a:ext cx="4884267" cy="4748123"/>
            <a:chOff x="0" y="0"/>
            <a:chExt cx="6512355" cy="6330831"/>
          </a:xfrm>
        </p:grpSpPr>
        <p:sp>
          <p:nvSpPr>
            <p:cNvPr name="TextBox 14" id="14"/>
            <p:cNvSpPr txBox="true"/>
            <p:nvPr/>
          </p:nvSpPr>
          <p:spPr>
            <a:xfrm rot="0">
              <a:off x="0" y="-47625"/>
              <a:ext cx="6512355" cy="1104186"/>
            </a:xfrm>
            <a:prstGeom prst="rect">
              <a:avLst/>
            </a:prstGeom>
          </p:spPr>
          <p:txBody>
            <a:bodyPr anchor="t" rtlCol="false" tIns="0" lIns="0" bIns="0" rIns="0">
              <a:spAutoFit/>
            </a:bodyPr>
            <a:lstStyle/>
            <a:p>
              <a:pPr>
                <a:lnSpc>
                  <a:spcPts val="3359"/>
                </a:lnSpc>
              </a:pPr>
              <a:r>
                <a:rPr lang="en-US" sz="2400" spc="120">
                  <a:solidFill>
                    <a:srgbClr val="D7CDCC"/>
                  </a:solidFill>
                  <a:latin typeface="Hind Guntur Medium Bold"/>
                </a:rPr>
                <a:t>GRADUATED CLASS OF 1986, EDINA HIGH SCHOOL</a:t>
              </a:r>
            </a:p>
          </p:txBody>
        </p:sp>
        <p:sp>
          <p:nvSpPr>
            <p:cNvPr name="TextBox 15" id="15"/>
            <p:cNvSpPr txBox="true"/>
            <p:nvPr/>
          </p:nvSpPr>
          <p:spPr>
            <a:xfrm rot="0">
              <a:off x="0" y="1499751"/>
              <a:ext cx="6512355" cy="4831080"/>
            </a:xfrm>
            <a:prstGeom prst="rect">
              <a:avLst/>
            </a:prstGeom>
          </p:spPr>
          <p:txBody>
            <a:bodyPr anchor="t" rtlCol="false" tIns="0" lIns="0" bIns="0" rIns="0">
              <a:spAutoFit/>
            </a:bodyPr>
            <a:lstStyle/>
            <a:p>
              <a:pPr>
                <a:lnSpc>
                  <a:spcPts val="3600"/>
                </a:lnSpc>
              </a:pPr>
              <a:r>
                <a:rPr lang="en-US" sz="2400" spc="24">
                  <a:solidFill>
                    <a:srgbClr val="D7CDCC"/>
                  </a:solidFill>
                  <a:latin typeface="Hind Guntur Light"/>
                </a:rPr>
                <a:t>St. Cloud State University</a:t>
              </a:r>
            </a:p>
            <a:p>
              <a:pPr>
                <a:lnSpc>
                  <a:spcPts val="3600"/>
                </a:lnSpc>
              </a:pPr>
            </a:p>
            <a:p>
              <a:pPr>
                <a:lnSpc>
                  <a:spcPts val="3600"/>
                </a:lnSpc>
              </a:pPr>
              <a:r>
                <a:rPr lang="en-US" sz="2400" spc="24">
                  <a:solidFill>
                    <a:srgbClr val="D7CDCC"/>
                  </a:solidFill>
                  <a:latin typeface="Hind Guntur Light"/>
                </a:rPr>
                <a:t>Lives in Lakeville, MN</a:t>
              </a:r>
            </a:p>
            <a:p>
              <a:pPr>
                <a:lnSpc>
                  <a:spcPts val="3600"/>
                </a:lnSpc>
              </a:pPr>
              <a:r>
                <a:rPr lang="en-US" sz="2400" spc="24">
                  <a:solidFill>
                    <a:srgbClr val="D7CDCC"/>
                  </a:solidFill>
                  <a:latin typeface="Hind Guntur Light"/>
                </a:rPr>
                <a:t>Wife Kim, daughter Rylee and dog Scooter.</a:t>
              </a:r>
            </a:p>
            <a:p>
              <a:pPr>
                <a:lnSpc>
                  <a:spcPts val="3600"/>
                </a:lnSpc>
              </a:pPr>
            </a:p>
            <a:p>
              <a:pPr>
                <a:lnSpc>
                  <a:spcPts val="3600"/>
                </a:lnSpc>
              </a:pPr>
              <a:r>
                <a:rPr lang="en-US" sz="2400" spc="24">
                  <a:solidFill>
                    <a:srgbClr val="D7CDCC"/>
                  </a:solidFill>
                  <a:latin typeface="Hind Guntur Light"/>
                </a:rPr>
                <a:t>Hobbies include travel, golf, e-sports, culinary arts and technology.</a:t>
              </a:r>
            </a:p>
          </p:txBody>
        </p:sp>
      </p:grpSp>
      <p:grpSp>
        <p:nvGrpSpPr>
          <p:cNvPr name="Group 16" id="16"/>
          <p:cNvGrpSpPr/>
          <p:nvPr/>
        </p:nvGrpSpPr>
        <p:grpSpPr>
          <a:xfrm rot="0">
            <a:off x="8602733" y="3425805"/>
            <a:ext cx="5184570" cy="3435391"/>
            <a:chOff x="0" y="0"/>
            <a:chExt cx="6912761" cy="4580521"/>
          </a:xfrm>
        </p:grpSpPr>
        <p:sp>
          <p:nvSpPr>
            <p:cNvPr name="TextBox 17" id="17"/>
            <p:cNvSpPr txBox="true"/>
            <p:nvPr/>
          </p:nvSpPr>
          <p:spPr>
            <a:xfrm rot="0">
              <a:off x="0" y="-38100"/>
              <a:ext cx="6912761" cy="830421"/>
            </a:xfrm>
            <a:prstGeom prst="rect">
              <a:avLst/>
            </a:prstGeom>
          </p:spPr>
          <p:txBody>
            <a:bodyPr anchor="t" rtlCol="false" tIns="0" lIns="0" bIns="0" rIns="0">
              <a:spAutoFit/>
            </a:bodyPr>
            <a:lstStyle/>
            <a:p>
              <a:pPr>
                <a:lnSpc>
                  <a:spcPts val="2520"/>
                </a:lnSpc>
              </a:pPr>
              <a:r>
                <a:rPr lang="en-US" sz="1800" spc="90">
                  <a:solidFill>
                    <a:srgbClr val="545050"/>
                  </a:solidFill>
                  <a:latin typeface="Hind Guntur Medium Bold"/>
                </a:rPr>
                <a:t>JADE MARKETING AND TECHNOLOGY CORP.</a:t>
              </a:r>
            </a:p>
            <a:p>
              <a:pPr>
                <a:lnSpc>
                  <a:spcPts val="2520"/>
                </a:lnSpc>
              </a:pPr>
              <a:r>
                <a:rPr lang="en-US" sz="1800" spc="90">
                  <a:solidFill>
                    <a:srgbClr val="545050"/>
                  </a:solidFill>
                  <a:latin typeface="Hind Guntur Medium Bold"/>
                </a:rPr>
                <a:t>OWNER &amp; CEO</a:t>
              </a:r>
            </a:p>
          </p:txBody>
        </p:sp>
        <p:sp>
          <p:nvSpPr>
            <p:cNvPr name="TextBox 18" id="18"/>
            <p:cNvSpPr txBox="true"/>
            <p:nvPr/>
          </p:nvSpPr>
          <p:spPr>
            <a:xfrm rot="0">
              <a:off x="0" y="1004836"/>
              <a:ext cx="6912761" cy="3575685"/>
            </a:xfrm>
            <a:prstGeom prst="rect">
              <a:avLst/>
            </a:prstGeom>
          </p:spPr>
          <p:txBody>
            <a:bodyPr anchor="t" rtlCol="false" tIns="0" lIns="0" bIns="0" rIns="0">
              <a:spAutoFit/>
            </a:bodyPr>
            <a:lstStyle/>
            <a:p>
              <a:pPr>
                <a:lnSpc>
                  <a:spcPts val="2550"/>
                </a:lnSpc>
              </a:pPr>
              <a:r>
                <a:rPr lang="en-US" sz="1700" spc="17">
                  <a:solidFill>
                    <a:srgbClr val="545050"/>
                  </a:solidFill>
                  <a:latin typeface="Hind Guntur Light"/>
                </a:rPr>
                <a:t>Manage overall operations and staff. Originally established as a web development agency, Jade Marketing has grown to a full service marketing </a:t>
              </a:r>
            </a:p>
            <a:p>
              <a:pPr>
                <a:lnSpc>
                  <a:spcPts val="2550"/>
                </a:lnSpc>
              </a:pPr>
              <a:r>
                <a:rPr lang="en-US" sz="1700" spc="17">
                  <a:solidFill>
                    <a:srgbClr val="545050"/>
                  </a:solidFill>
                  <a:latin typeface="Hind Guntur Light"/>
                </a:rPr>
                <a:t>agency providing a wide range of promotional and marketing services to clients across the United States. Provided Autosports Marketing services to Brainerd International Raceway for 25 years.</a:t>
              </a:r>
            </a:p>
            <a:p>
              <a:pPr>
                <a:lnSpc>
                  <a:spcPts val="3600"/>
                </a:lnSpc>
              </a:pPr>
            </a:p>
          </p:txBody>
        </p:sp>
      </p:grpSp>
      <p:grpSp>
        <p:nvGrpSpPr>
          <p:cNvPr name="Group 19" id="19"/>
          <p:cNvGrpSpPr/>
          <p:nvPr/>
        </p:nvGrpSpPr>
        <p:grpSpPr>
          <a:xfrm rot="0">
            <a:off x="8695849" y="6657015"/>
            <a:ext cx="4998338" cy="3114408"/>
            <a:chOff x="0" y="0"/>
            <a:chExt cx="6664451" cy="4152544"/>
          </a:xfrm>
        </p:grpSpPr>
        <p:sp>
          <p:nvSpPr>
            <p:cNvPr name="TextBox 20" id="20"/>
            <p:cNvSpPr txBox="true"/>
            <p:nvPr/>
          </p:nvSpPr>
          <p:spPr>
            <a:xfrm rot="0">
              <a:off x="0" y="-38100"/>
              <a:ext cx="6664451" cy="830421"/>
            </a:xfrm>
            <a:prstGeom prst="rect">
              <a:avLst/>
            </a:prstGeom>
          </p:spPr>
          <p:txBody>
            <a:bodyPr anchor="t" rtlCol="false" tIns="0" lIns="0" bIns="0" rIns="0">
              <a:spAutoFit/>
            </a:bodyPr>
            <a:lstStyle/>
            <a:p>
              <a:pPr>
                <a:lnSpc>
                  <a:spcPts val="2520"/>
                </a:lnSpc>
              </a:pPr>
              <a:r>
                <a:rPr lang="en-US" sz="1800" spc="90">
                  <a:solidFill>
                    <a:srgbClr val="545050"/>
                  </a:solidFill>
                  <a:latin typeface="Hind Guntur Medium Bold"/>
                </a:rPr>
                <a:t>ADVENTURES WITH VR</a:t>
              </a:r>
            </a:p>
            <a:p>
              <a:pPr>
                <a:lnSpc>
                  <a:spcPts val="2520"/>
                </a:lnSpc>
              </a:pPr>
              <a:r>
                <a:rPr lang="en-US" sz="1800" spc="90">
                  <a:solidFill>
                    <a:srgbClr val="545050"/>
                  </a:solidFill>
                  <a:latin typeface="Hind Guntur Medium Bold"/>
                </a:rPr>
                <a:t>OWNER &amp; CEO</a:t>
              </a:r>
            </a:p>
          </p:txBody>
        </p:sp>
        <p:sp>
          <p:nvSpPr>
            <p:cNvPr name="TextBox 21" id="21"/>
            <p:cNvSpPr txBox="true"/>
            <p:nvPr/>
          </p:nvSpPr>
          <p:spPr>
            <a:xfrm rot="0">
              <a:off x="0" y="1008660"/>
              <a:ext cx="6664451" cy="3143885"/>
            </a:xfrm>
            <a:prstGeom prst="rect">
              <a:avLst/>
            </a:prstGeom>
          </p:spPr>
          <p:txBody>
            <a:bodyPr anchor="t" rtlCol="false" tIns="0" lIns="0" bIns="0" rIns="0">
              <a:spAutoFit/>
            </a:bodyPr>
            <a:lstStyle/>
            <a:p>
              <a:pPr>
                <a:lnSpc>
                  <a:spcPts val="2550"/>
                </a:lnSpc>
              </a:pPr>
              <a:r>
                <a:rPr lang="en-US" sz="1700" spc="17">
                  <a:solidFill>
                    <a:srgbClr val="545050"/>
                  </a:solidFill>
                  <a:latin typeface="Hind Guntur Light"/>
                </a:rPr>
                <a:t>Virtual reality event company offering the latest in high end virtual reality equipment and event services to private parties and corporate customers. Additionally, experiential marketing services, virtual reality filming, Matterport virtual tours, and Multiplex VR services.  </a:t>
              </a:r>
            </a:p>
            <a:p>
              <a:pPr>
                <a:lnSpc>
                  <a:spcPts val="3600"/>
                </a:lnSpc>
              </a:pP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859326" y="1028700"/>
            <a:ext cx="7428674" cy="9258300"/>
          </a:xfrm>
          <a:prstGeom prst="rect">
            <a:avLst/>
          </a:prstGeom>
          <a:solidFill>
            <a:srgbClr val="D7CDCC">
              <a:alpha val="31765"/>
            </a:srgbClr>
          </a:solidFill>
        </p:spPr>
      </p:sp>
      <p:sp>
        <p:nvSpPr>
          <p:cNvPr name="Freeform 3" id="3"/>
          <p:cNvSpPr/>
          <p:nvPr/>
        </p:nvSpPr>
        <p:spPr>
          <a:xfrm flipH="false" flipV="false" rot="0">
            <a:off x="11888026" y="2074245"/>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2"/>
            <a:stretch>
              <a:fillRect l="0" t="0" r="0" b="0"/>
            </a:stretch>
          </a:blipFill>
        </p:spPr>
      </p:sp>
      <p:sp>
        <p:nvSpPr>
          <p:cNvPr name="TextBox 4" id="4"/>
          <p:cNvSpPr txBox="true"/>
          <p:nvPr/>
        </p:nvSpPr>
        <p:spPr>
          <a:xfrm rot="0">
            <a:off x="12695655" y="2801049"/>
            <a:ext cx="4777409" cy="1981200"/>
          </a:xfrm>
          <a:prstGeom prst="rect">
            <a:avLst/>
          </a:prstGeom>
        </p:spPr>
        <p:txBody>
          <a:bodyPr anchor="t" rtlCol="false" tIns="0" lIns="0" bIns="0" rIns="0">
            <a:spAutoFit/>
          </a:bodyPr>
          <a:lstStyle/>
          <a:p>
            <a:pPr algn="r">
              <a:lnSpc>
                <a:spcPts val="7800"/>
              </a:lnSpc>
            </a:pPr>
            <a:r>
              <a:rPr lang="en-US" sz="6500" spc="65">
                <a:solidFill>
                  <a:srgbClr val="FFFFFF"/>
                </a:solidFill>
                <a:latin typeface="Hind Guntur Medium"/>
              </a:rPr>
              <a:t>Let's Get Started!</a:t>
            </a:r>
          </a:p>
        </p:txBody>
      </p:sp>
      <p:sp>
        <p:nvSpPr>
          <p:cNvPr name="TextBox 5" id="5"/>
          <p:cNvSpPr txBox="true"/>
          <p:nvPr/>
        </p:nvSpPr>
        <p:spPr>
          <a:xfrm rot="0">
            <a:off x="15096182" y="8934475"/>
            <a:ext cx="2376881" cy="323825"/>
          </a:xfrm>
          <a:prstGeom prst="rect">
            <a:avLst/>
          </a:prstGeom>
        </p:spPr>
        <p:txBody>
          <a:bodyPr anchor="t" rtlCol="false" tIns="0" lIns="0" bIns="0" rIns="0">
            <a:spAutoFit/>
          </a:bodyPr>
          <a:lstStyle/>
          <a:p>
            <a:pPr algn="r">
              <a:lnSpc>
                <a:spcPts val="2600"/>
              </a:lnSpc>
            </a:pPr>
            <a:r>
              <a:rPr lang="en-US" sz="2000" spc="60">
                <a:solidFill>
                  <a:srgbClr val="FFFFFF"/>
                </a:solidFill>
                <a:latin typeface="Hind Guntur Light"/>
              </a:rPr>
              <a:t>J. Andrew de Leon</a:t>
            </a:r>
          </a:p>
        </p:txBody>
      </p:sp>
      <p:grpSp>
        <p:nvGrpSpPr>
          <p:cNvPr name="Group 6" id="6"/>
          <p:cNvGrpSpPr/>
          <p:nvPr/>
        </p:nvGrpSpPr>
        <p:grpSpPr>
          <a:xfrm rot="0">
            <a:off x="1028700" y="1337757"/>
            <a:ext cx="8115300" cy="3438968"/>
            <a:chOff x="0" y="0"/>
            <a:chExt cx="10820400" cy="4585291"/>
          </a:xfrm>
        </p:grpSpPr>
        <p:sp>
          <p:nvSpPr>
            <p:cNvPr name="TextBox 7" id="7"/>
            <p:cNvSpPr txBox="true"/>
            <p:nvPr/>
          </p:nvSpPr>
          <p:spPr>
            <a:xfrm rot="0">
              <a:off x="0" y="-47625"/>
              <a:ext cx="10820400" cy="53526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MOBILE | OFFICE</a:t>
              </a:r>
            </a:p>
          </p:txBody>
        </p:sp>
        <p:sp>
          <p:nvSpPr>
            <p:cNvPr name="TextBox 8" id="8"/>
            <p:cNvSpPr txBox="true"/>
            <p:nvPr/>
          </p:nvSpPr>
          <p:spPr>
            <a:xfrm rot="0">
              <a:off x="0" y="532490"/>
              <a:ext cx="10820400" cy="563880"/>
            </a:xfrm>
            <a:prstGeom prst="rect">
              <a:avLst/>
            </a:prstGeom>
          </p:spPr>
          <p:txBody>
            <a:bodyPr anchor="t" rtlCol="false" tIns="0" lIns="0" bIns="0" rIns="0">
              <a:spAutoFit/>
            </a:bodyPr>
            <a:lstStyle/>
            <a:p>
              <a:pPr>
                <a:lnSpc>
                  <a:spcPts val="3600"/>
                </a:lnSpc>
              </a:pPr>
              <a:r>
                <a:rPr lang="en-US" sz="2400" spc="24">
                  <a:solidFill>
                    <a:srgbClr val="545050"/>
                  </a:solidFill>
                  <a:latin typeface="Hind Guntur Light"/>
                </a:rPr>
                <a:t>612.327.6426 | 952.388.1776</a:t>
              </a:r>
            </a:p>
          </p:txBody>
        </p:sp>
        <p:sp>
          <p:nvSpPr>
            <p:cNvPr name="TextBox 9" id="9"/>
            <p:cNvSpPr txBox="true"/>
            <p:nvPr/>
          </p:nvSpPr>
          <p:spPr>
            <a:xfrm rot="0">
              <a:off x="0" y="1712308"/>
              <a:ext cx="10820400" cy="52514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EMAIL ADDRESS</a:t>
              </a:r>
            </a:p>
          </p:txBody>
        </p:sp>
        <p:sp>
          <p:nvSpPr>
            <p:cNvPr name="TextBox 10" id="10"/>
            <p:cNvSpPr txBox="true"/>
            <p:nvPr/>
          </p:nvSpPr>
          <p:spPr>
            <a:xfrm rot="0">
              <a:off x="0" y="2282302"/>
              <a:ext cx="10820400" cy="563880"/>
            </a:xfrm>
            <a:prstGeom prst="rect">
              <a:avLst/>
            </a:prstGeom>
          </p:spPr>
          <p:txBody>
            <a:bodyPr anchor="t" rtlCol="false" tIns="0" lIns="0" bIns="0" rIns="0">
              <a:spAutoFit/>
            </a:bodyPr>
            <a:lstStyle/>
            <a:p>
              <a:pPr>
                <a:lnSpc>
                  <a:spcPts val="3600"/>
                </a:lnSpc>
              </a:pPr>
              <a:r>
                <a:rPr lang="en-US" sz="2400" spc="24">
                  <a:solidFill>
                    <a:srgbClr val="545050"/>
                  </a:solidFill>
                  <a:latin typeface="Hind Guntur Light"/>
                </a:rPr>
                <a:t>jademarketingtechnology@gmail.com</a:t>
              </a:r>
            </a:p>
          </p:txBody>
        </p:sp>
        <p:sp>
          <p:nvSpPr>
            <p:cNvPr name="TextBox 11" id="11"/>
            <p:cNvSpPr txBox="true"/>
            <p:nvPr/>
          </p:nvSpPr>
          <p:spPr>
            <a:xfrm rot="0">
              <a:off x="0" y="3451416"/>
              <a:ext cx="10820400" cy="52514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ADDRESS</a:t>
              </a:r>
            </a:p>
          </p:txBody>
        </p:sp>
        <p:sp>
          <p:nvSpPr>
            <p:cNvPr name="TextBox 12" id="12"/>
            <p:cNvSpPr txBox="true"/>
            <p:nvPr/>
          </p:nvSpPr>
          <p:spPr>
            <a:xfrm rot="0">
              <a:off x="0" y="4021411"/>
              <a:ext cx="10820400" cy="563880"/>
            </a:xfrm>
            <a:prstGeom prst="rect">
              <a:avLst/>
            </a:prstGeom>
          </p:spPr>
          <p:txBody>
            <a:bodyPr anchor="t" rtlCol="false" tIns="0" lIns="0" bIns="0" rIns="0">
              <a:spAutoFit/>
            </a:bodyPr>
            <a:lstStyle/>
            <a:p>
              <a:pPr>
                <a:lnSpc>
                  <a:spcPts val="3600"/>
                </a:lnSpc>
              </a:pPr>
              <a:r>
                <a:rPr lang="en-US" sz="2400" spc="24">
                  <a:solidFill>
                    <a:srgbClr val="545050"/>
                  </a:solidFill>
                  <a:latin typeface="Hind Guntur Light"/>
                </a:rPr>
                <a:t>16421 Hillsboro Court, Lakeville, MN 55044</a:t>
              </a:r>
            </a:p>
          </p:txBody>
        </p:sp>
      </p:grpSp>
      <p:grpSp>
        <p:nvGrpSpPr>
          <p:cNvPr name="Group 13" id="13"/>
          <p:cNvGrpSpPr/>
          <p:nvPr/>
        </p:nvGrpSpPr>
        <p:grpSpPr>
          <a:xfrm rot="0">
            <a:off x="1028700" y="5143500"/>
            <a:ext cx="8115300" cy="3362708"/>
            <a:chOff x="0" y="0"/>
            <a:chExt cx="10820400" cy="4483610"/>
          </a:xfrm>
        </p:grpSpPr>
        <p:sp>
          <p:nvSpPr>
            <p:cNvPr name="TextBox 14" id="14"/>
            <p:cNvSpPr txBox="true"/>
            <p:nvPr/>
          </p:nvSpPr>
          <p:spPr>
            <a:xfrm rot="0">
              <a:off x="0" y="-47625"/>
              <a:ext cx="10820400" cy="53526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POPL</a:t>
              </a:r>
            </a:p>
          </p:txBody>
        </p:sp>
        <p:sp>
          <p:nvSpPr>
            <p:cNvPr name="TextBox 15" id="15"/>
            <p:cNvSpPr txBox="true"/>
            <p:nvPr/>
          </p:nvSpPr>
          <p:spPr>
            <a:xfrm rot="0">
              <a:off x="0" y="532490"/>
              <a:ext cx="10820400" cy="563880"/>
            </a:xfrm>
            <a:prstGeom prst="rect">
              <a:avLst/>
            </a:prstGeom>
          </p:spPr>
          <p:txBody>
            <a:bodyPr anchor="t" rtlCol="false" tIns="0" lIns="0" bIns="0" rIns="0">
              <a:spAutoFit/>
            </a:bodyPr>
            <a:lstStyle/>
            <a:p>
              <a:pPr>
                <a:lnSpc>
                  <a:spcPts val="3600"/>
                </a:lnSpc>
              </a:pPr>
              <a:r>
                <a:rPr lang="en-US" sz="2400" spc="24">
                  <a:solidFill>
                    <a:srgbClr val="545050"/>
                  </a:solidFill>
                  <a:latin typeface="Hind Guntur Light"/>
                </a:rPr>
                <a:t>https://poplme.co/andrewdel</a:t>
              </a:r>
            </a:p>
          </p:txBody>
        </p:sp>
        <p:sp>
          <p:nvSpPr>
            <p:cNvPr name="TextBox 16" id="16"/>
            <p:cNvSpPr txBox="true"/>
            <p:nvPr/>
          </p:nvSpPr>
          <p:spPr>
            <a:xfrm rot="0">
              <a:off x="0" y="1712308"/>
              <a:ext cx="10820400" cy="53526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WEBSITES</a:t>
              </a:r>
            </a:p>
          </p:txBody>
        </p:sp>
        <p:sp>
          <p:nvSpPr>
            <p:cNvPr name="TextBox 17" id="17"/>
            <p:cNvSpPr txBox="true"/>
            <p:nvPr/>
          </p:nvSpPr>
          <p:spPr>
            <a:xfrm rot="0">
              <a:off x="0" y="2311473"/>
              <a:ext cx="10820400" cy="483870"/>
            </a:xfrm>
            <a:prstGeom prst="rect">
              <a:avLst/>
            </a:prstGeom>
          </p:spPr>
          <p:txBody>
            <a:bodyPr anchor="t" rtlCol="false" tIns="0" lIns="0" bIns="0" rIns="0">
              <a:spAutoFit/>
            </a:bodyPr>
            <a:lstStyle/>
            <a:p>
              <a:pPr>
                <a:lnSpc>
                  <a:spcPts val="3150"/>
                </a:lnSpc>
              </a:pPr>
              <a:r>
                <a:rPr lang="en-US" sz="2100" spc="21">
                  <a:solidFill>
                    <a:srgbClr val="545050"/>
                  </a:solidFill>
                  <a:latin typeface="Hind Guntur Light"/>
                </a:rPr>
                <a:t>jademarketingtechnology.com, adventureswithvr.com, vectorsim.com</a:t>
              </a:r>
            </a:p>
          </p:txBody>
        </p:sp>
        <p:sp>
          <p:nvSpPr>
            <p:cNvPr name="TextBox 18" id="18"/>
            <p:cNvSpPr txBox="true"/>
            <p:nvPr/>
          </p:nvSpPr>
          <p:spPr>
            <a:xfrm rot="0">
              <a:off x="0" y="3400576"/>
              <a:ext cx="10820400" cy="535265"/>
            </a:xfrm>
            <a:prstGeom prst="rect">
              <a:avLst/>
            </a:prstGeom>
          </p:spPr>
          <p:txBody>
            <a:bodyPr anchor="t" rtlCol="false" tIns="0" lIns="0" bIns="0" rIns="0">
              <a:spAutoFit/>
            </a:bodyPr>
            <a:lstStyle/>
            <a:p>
              <a:pPr>
                <a:lnSpc>
                  <a:spcPts val="3359"/>
                </a:lnSpc>
              </a:pPr>
              <a:r>
                <a:rPr lang="en-US" sz="2400" spc="120">
                  <a:solidFill>
                    <a:srgbClr val="545050"/>
                  </a:solidFill>
                  <a:latin typeface="Hind Guntur Medium Bold"/>
                </a:rPr>
                <a:t>SOCIAL</a:t>
              </a:r>
            </a:p>
          </p:txBody>
        </p:sp>
        <p:sp>
          <p:nvSpPr>
            <p:cNvPr name="TextBox 19" id="19"/>
            <p:cNvSpPr txBox="true"/>
            <p:nvPr/>
          </p:nvSpPr>
          <p:spPr>
            <a:xfrm rot="0">
              <a:off x="0" y="3999741"/>
              <a:ext cx="10820400" cy="483870"/>
            </a:xfrm>
            <a:prstGeom prst="rect">
              <a:avLst/>
            </a:prstGeom>
          </p:spPr>
          <p:txBody>
            <a:bodyPr anchor="t" rtlCol="false" tIns="0" lIns="0" bIns="0" rIns="0">
              <a:spAutoFit/>
            </a:bodyPr>
            <a:lstStyle/>
            <a:p>
              <a:pPr>
                <a:lnSpc>
                  <a:spcPts val="3150"/>
                </a:lnSpc>
              </a:pPr>
              <a:r>
                <a:rPr lang="en-US" sz="2100" spc="21">
                  <a:solidFill>
                    <a:srgbClr val="545050"/>
                  </a:solidFill>
                  <a:latin typeface="Hind Guntur Light"/>
                </a:rPr>
                <a:t>FB: @JADEMARKETING, @ADVENTUREWITHVR @VECTORSIMRACING</a:t>
              </a:r>
            </a:p>
          </p:txBody>
        </p:sp>
      </p:grpSp>
      <p:grpSp>
        <p:nvGrpSpPr>
          <p:cNvPr name="Group 20" id="20"/>
          <p:cNvGrpSpPr/>
          <p:nvPr/>
        </p:nvGrpSpPr>
        <p:grpSpPr>
          <a:xfrm rot="0">
            <a:off x="12346883" y="5663729"/>
            <a:ext cx="5126181" cy="2079332"/>
            <a:chOff x="0" y="0"/>
            <a:chExt cx="6834908" cy="2772443"/>
          </a:xfrm>
        </p:grpSpPr>
        <p:sp>
          <p:nvSpPr>
            <p:cNvPr name="TextBox 21" id="21"/>
            <p:cNvSpPr txBox="true"/>
            <p:nvPr/>
          </p:nvSpPr>
          <p:spPr>
            <a:xfrm rot="0">
              <a:off x="0" y="-76200"/>
              <a:ext cx="6834908" cy="622300"/>
            </a:xfrm>
            <a:prstGeom prst="rect">
              <a:avLst/>
            </a:prstGeom>
          </p:spPr>
          <p:txBody>
            <a:bodyPr anchor="t" rtlCol="false" tIns="0" lIns="0" bIns="0" rIns="0">
              <a:spAutoFit/>
            </a:bodyPr>
            <a:lstStyle/>
            <a:p>
              <a:pPr algn="r">
                <a:lnSpc>
                  <a:spcPts val="3280"/>
                </a:lnSpc>
              </a:pPr>
              <a:r>
                <a:rPr lang="en-US" sz="2733" spc="41">
                  <a:solidFill>
                    <a:srgbClr val="FFFFFF"/>
                  </a:solidFill>
                  <a:latin typeface="Agrandir Bold"/>
                </a:rPr>
                <a:t>AVAILABILITY</a:t>
              </a:r>
            </a:p>
          </p:txBody>
        </p:sp>
        <p:sp>
          <p:nvSpPr>
            <p:cNvPr name="TextBox 22" id="22"/>
            <p:cNvSpPr txBox="true"/>
            <p:nvPr/>
          </p:nvSpPr>
          <p:spPr>
            <a:xfrm rot="0">
              <a:off x="0" y="601328"/>
              <a:ext cx="6834908" cy="2171114"/>
            </a:xfrm>
            <a:prstGeom prst="rect">
              <a:avLst/>
            </a:prstGeom>
          </p:spPr>
          <p:txBody>
            <a:bodyPr anchor="t" rtlCol="false" tIns="0" lIns="0" bIns="0" rIns="0">
              <a:spAutoFit/>
            </a:bodyPr>
            <a:lstStyle/>
            <a:p>
              <a:pPr algn="r">
                <a:lnSpc>
                  <a:spcPts val="2155"/>
                </a:lnSpc>
              </a:pPr>
              <a:r>
                <a:rPr lang="en-US" sz="1562">
                  <a:solidFill>
                    <a:srgbClr val="FFFFFF"/>
                  </a:solidFill>
                  <a:latin typeface="Montserrat Light"/>
                </a:rPr>
                <a:t>By Hour</a:t>
              </a:r>
            </a:p>
            <a:p>
              <a:pPr algn="r">
                <a:lnSpc>
                  <a:spcPts val="2155"/>
                </a:lnSpc>
              </a:pPr>
              <a:r>
                <a:rPr lang="en-US" sz="1562">
                  <a:solidFill>
                    <a:srgbClr val="FFFFFF"/>
                  </a:solidFill>
                  <a:latin typeface="Montserrat Light"/>
                </a:rPr>
                <a:t>By Contract</a:t>
              </a:r>
            </a:p>
            <a:p>
              <a:pPr algn="r">
                <a:lnSpc>
                  <a:spcPts val="2155"/>
                </a:lnSpc>
              </a:pPr>
              <a:r>
                <a:rPr lang="en-US" sz="1562">
                  <a:solidFill>
                    <a:srgbClr val="FFFFFF"/>
                  </a:solidFill>
                  <a:latin typeface="Montserrat Light"/>
                </a:rPr>
                <a:t>By Remote Hire</a:t>
              </a:r>
            </a:p>
            <a:p>
              <a:pPr algn="r">
                <a:lnSpc>
                  <a:spcPts val="2155"/>
                </a:lnSpc>
              </a:pPr>
              <a:r>
                <a:rPr lang="en-US" sz="1562">
                  <a:solidFill>
                    <a:srgbClr val="FFFFFF"/>
                  </a:solidFill>
                  <a:latin typeface="Montserrat Light"/>
                </a:rPr>
                <a:t>By Monthly Retainer</a:t>
              </a:r>
            </a:p>
            <a:p>
              <a:pPr algn="r">
                <a:lnSpc>
                  <a:spcPts val="2155"/>
                </a:lnSpc>
              </a:pPr>
            </a:p>
            <a:p>
              <a:pPr algn="r">
                <a:lnSpc>
                  <a:spcPts val="2155"/>
                </a:lnSpc>
              </a:pPr>
              <a:r>
                <a:rPr lang="en-US" sz="1562">
                  <a:solidFill>
                    <a:srgbClr val="FFFFFF"/>
                  </a:solidFill>
                  <a:latin typeface="Montserrat Light"/>
                </a:rPr>
                <a:t>Rates available upon request</a:t>
              </a:r>
            </a:p>
          </p:txBody>
        </p:sp>
      </p:grpSp>
      <p:sp>
        <p:nvSpPr>
          <p:cNvPr name="TextBox 23" id="23"/>
          <p:cNvSpPr txBox="true"/>
          <p:nvPr/>
        </p:nvSpPr>
        <p:spPr>
          <a:xfrm rot="0">
            <a:off x="1447955" y="8515733"/>
            <a:ext cx="3484215" cy="317500"/>
          </a:xfrm>
          <a:prstGeom prst="rect">
            <a:avLst/>
          </a:prstGeom>
        </p:spPr>
        <p:txBody>
          <a:bodyPr anchor="t" rtlCol="false" tIns="0" lIns="0" bIns="0" rIns="0">
            <a:spAutoFit/>
          </a:bodyPr>
          <a:lstStyle/>
          <a:p>
            <a:pPr algn="ctr">
              <a:lnSpc>
                <a:spcPts val="2600"/>
              </a:lnSpc>
              <a:spcBef>
                <a:spcPct val="0"/>
              </a:spcBef>
            </a:pPr>
            <a:r>
              <a:rPr lang="en-US" sz="2000" spc="60">
                <a:solidFill>
                  <a:srgbClr val="000000"/>
                </a:solidFill>
                <a:latin typeface="Hind Guntur Light"/>
              </a:rPr>
              <a:t>@FREEMARKETINGTIPSBYJADE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5260961" y="1028700"/>
            <a:ext cx="6758281" cy="9258300"/>
          </a:xfrm>
          <a:prstGeom prst="rect">
            <a:avLst/>
          </a:prstGeom>
          <a:solidFill>
            <a:srgbClr val="D7CDCC">
              <a:alpha val="31765"/>
            </a:srgbClr>
          </a:solidFill>
        </p:spPr>
      </p:sp>
      <p:sp>
        <p:nvSpPr>
          <p:cNvPr name="Freeform 3" id="3"/>
          <p:cNvSpPr/>
          <p:nvPr/>
        </p:nvSpPr>
        <p:spPr>
          <a:xfrm flipH="false" flipV="false" rot="0">
            <a:off x="6289661" y="2057400"/>
            <a:ext cx="4700881" cy="8440420"/>
          </a:xfrm>
          <a:custGeom>
            <a:avLst/>
            <a:gdLst/>
            <a:ahLst/>
            <a:cxnLst/>
            <a:rect r="r" b="b" t="t" l="l"/>
            <a:pathLst>
              <a:path h="8440420" w="4700881">
                <a:moveTo>
                  <a:pt x="0" y="0"/>
                </a:moveTo>
                <a:lnTo>
                  <a:pt x="4700881" y="0"/>
                </a:lnTo>
                <a:lnTo>
                  <a:pt x="4700881" y="8440420"/>
                </a:lnTo>
                <a:lnTo>
                  <a:pt x="0" y="8440420"/>
                </a:lnTo>
                <a:lnTo>
                  <a:pt x="0" y="0"/>
                </a:lnTo>
                <a:close/>
              </a:path>
            </a:pathLst>
          </a:custGeom>
          <a:blipFill>
            <a:blip r:embed="rId2"/>
            <a:stretch>
              <a:fillRect l="-84494" t="0" r="-84494" b="0"/>
            </a:stretch>
          </a:blipFill>
        </p:spPr>
      </p:sp>
      <p:sp>
        <p:nvSpPr>
          <p:cNvPr name="AutoShape 4" id="4"/>
          <p:cNvSpPr/>
          <p:nvPr/>
        </p:nvSpPr>
        <p:spPr>
          <a:xfrm rot="0">
            <a:off x="0" y="1028700"/>
            <a:ext cx="5260961" cy="9258300"/>
          </a:xfrm>
          <a:prstGeom prst="rect">
            <a:avLst/>
          </a:prstGeom>
          <a:solidFill>
            <a:srgbClr val="09220E"/>
          </a:solidFill>
        </p:spPr>
      </p:sp>
      <p:sp>
        <p:nvSpPr>
          <p:cNvPr name="AutoShape 5" id="5"/>
          <p:cNvSpPr/>
          <p:nvPr/>
        </p:nvSpPr>
        <p:spPr>
          <a:xfrm rot="0">
            <a:off x="12957264" y="9615692"/>
            <a:ext cx="3370074" cy="47201"/>
          </a:xfrm>
          <a:prstGeom prst="rect">
            <a:avLst/>
          </a:prstGeom>
          <a:solidFill>
            <a:srgbClr val="545050"/>
          </a:solidFill>
        </p:spPr>
      </p:sp>
      <p:sp>
        <p:nvSpPr>
          <p:cNvPr name="Freeform 6" id="6"/>
          <p:cNvSpPr/>
          <p:nvPr/>
        </p:nvSpPr>
        <p:spPr>
          <a:xfrm flipH="false" flipV="false" rot="0">
            <a:off x="-8622150"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stretch>
              <a:fillRect l="0" t="0" r="0" b="0"/>
            </a:stretch>
          </a:blipFill>
        </p:spPr>
      </p:sp>
      <p:sp>
        <p:nvSpPr>
          <p:cNvPr name="Freeform 7" id="7"/>
          <p:cNvSpPr/>
          <p:nvPr/>
        </p:nvSpPr>
        <p:spPr>
          <a:xfrm flipH="false" flipV="false" rot="0">
            <a:off x="1697993" y="2841719"/>
            <a:ext cx="1936838" cy="1977786"/>
          </a:xfrm>
          <a:custGeom>
            <a:avLst/>
            <a:gdLst/>
            <a:ahLst/>
            <a:cxnLst/>
            <a:rect r="r" b="b" t="t" l="l"/>
            <a:pathLst>
              <a:path h="1977786" w="1936838">
                <a:moveTo>
                  <a:pt x="0" y="0"/>
                </a:moveTo>
                <a:lnTo>
                  <a:pt x="1936839" y="0"/>
                </a:lnTo>
                <a:lnTo>
                  <a:pt x="1936839" y="1977786"/>
                </a:lnTo>
                <a:lnTo>
                  <a:pt x="0" y="1977786"/>
                </a:lnTo>
                <a:lnTo>
                  <a:pt x="0" y="0"/>
                </a:lnTo>
                <a:close/>
              </a:path>
            </a:pathLst>
          </a:custGeom>
          <a:blipFill>
            <a:blip r:embed="rId4"/>
            <a:stretch>
              <a:fillRect l="0" t="0" r="0" b="0"/>
            </a:stretch>
          </a:blipFill>
        </p:spPr>
      </p:sp>
      <p:sp>
        <p:nvSpPr>
          <p:cNvPr name="Freeform 8" id="8"/>
          <p:cNvSpPr/>
          <p:nvPr/>
        </p:nvSpPr>
        <p:spPr>
          <a:xfrm flipH="false" flipV="false" rot="0">
            <a:off x="1685474" y="4691922"/>
            <a:ext cx="1961096" cy="2003947"/>
          </a:xfrm>
          <a:custGeom>
            <a:avLst/>
            <a:gdLst/>
            <a:ahLst/>
            <a:cxnLst/>
            <a:rect r="r" b="b" t="t" l="l"/>
            <a:pathLst>
              <a:path h="2003947" w="1961096">
                <a:moveTo>
                  <a:pt x="0" y="0"/>
                </a:moveTo>
                <a:lnTo>
                  <a:pt x="1961096" y="0"/>
                </a:lnTo>
                <a:lnTo>
                  <a:pt x="1961096" y="2003948"/>
                </a:lnTo>
                <a:lnTo>
                  <a:pt x="0" y="2003948"/>
                </a:lnTo>
                <a:lnTo>
                  <a:pt x="0" y="0"/>
                </a:lnTo>
                <a:close/>
              </a:path>
            </a:pathLst>
          </a:custGeom>
          <a:blipFill>
            <a:blip r:embed="rId5"/>
            <a:stretch>
              <a:fillRect l="0" t="0" r="0" b="0"/>
            </a:stretch>
          </a:blipFill>
        </p:spPr>
      </p:sp>
      <p:sp>
        <p:nvSpPr>
          <p:cNvPr name="Freeform 9" id="9"/>
          <p:cNvSpPr/>
          <p:nvPr/>
        </p:nvSpPr>
        <p:spPr>
          <a:xfrm flipH="false" flipV="false" rot="0">
            <a:off x="1685474" y="6695870"/>
            <a:ext cx="1791949" cy="1791949"/>
          </a:xfrm>
          <a:custGeom>
            <a:avLst/>
            <a:gdLst/>
            <a:ahLst/>
            <a:cxnLst/>
            <a:rect r="r" b="b" t="t" l="l"/>
            <a:pathLst>
              <a:path h="1791949" w="1791949">
                <a:moveTo>
                  <a:pt x="0" y="0"/>
                </a:moveTo>
                <a:lnTo>
                  <a:pt x="1791950" y="0"/>
                </a:lnTo>
                <a:lnTo>
                  <a:pt x="1791950" y="1791949"/>
                </a:lnTo>
                <a:lnTo>
                  <a:pt x="0" y="1791949"/>
                </a:lnTo>
                <a:lnTo>
                  <a:pt x="0" y="0"/>
                </a:lnTo>
                <a:close/>
              </a:path>
            </a:pathLst>
          </a:custGeom>
          <a:blipFill>
            <a:blip r:embed="rId6"/>
            <a:stretch>
              <a:fillRect l="0" t="0" r="0" b="0"/>
            </a:stretch>
          </a:blipFill>
        </p:spPr>
      </p:sp>
      <p:sp>
        <p:nvSpPr>
          <p:cNvPr name="TextBox 10" id="10"/>
          <p:cNvSpPr txBox="true"/>
          <p:nvPr/>
        </p:nvSpPr>
        <p:spPr>
          <a:xfrm rot="0">
            <a:off x="526870" y="1562100"/>
            <a:ext cx="4207221" cy="990600"/>
          </a:xfrm>
          <a:prstGeom prst="rect">
            <a:avLst/>
          </a:prstGeom>
        </p:spPr>
        <p:txBody>
          <a:bodyPr anchor="t" rtlCol="false" tIns="0" lIns="0" bIns="0" rIns="0">
            <a:spAutoFit/>
          </a:bodyPr>
          <a:lstStyle/>
          <a:p>
            <a:pPr>
              <a:lnSpc>
                <a:spcPts val="7800"/>
              </a:lnSpc>
            </a:pPr>
            <a:r>
              <a:rPr lang="en-US" sz="6500" spc="65">
                <a:solidFill>
                  <a:srgbClr val="FFFFFF"/>
                </a:solidFill>
                <a:latin typeface="Hind Guntur Medium"/>
              </a:rPr>
              <a:t>Companies</a:t>
            </a:r>
          </a:p>
        </p:txBody>
      </p:sp>
      <p:grpSp>
        <p:nvGrpSpPr>
          <p:cNvPr name="Group 11" id="11"/>
          <p:cNvGrpSpPr/>
          <p:nvPr/>
        </p:nvGrpSpPr>
        <p:grpSpPr>
          <a:xfrm rot="0">
            <a:off x="12826769" y="1729880"/>
            <a:ext cx="4936384" cy="7167436"/>
            <a:chOff x="0" y="0"/>
            <a:chExt cx="6581846" cy="9556581"/>
          </a:xfrm>
        </p:grpSpPr>
        <p:sp>
          <p:nvSpPr>
            <p:cNvPr name="TextBox 12" id="12"/>
            <p:cNvSpPr txBox="true"/>
            <p:nvPr/>
          </p:nvSpPr>
          <p:spPr>
            <a:xfrm rot="0">
              <a:off x="0" y="-104775"/>
              <a:ext cx="6581846" cy="815975"/>
            </a:xfrm>
            <a:prstGeom prst="rect">
              <a:avLst/>
            </a:prstGeom>
          </p:spPr>
          <p:txBody>
            <a:bodyPr anchor="t" rtlCol="false" tIns="0" lIns="0" bIns="0" rIns="0">
              <a:spAutoFit/>
            </a:bodyPr>
            <a:lstStyle/>
            <a:p>
              <a:pPr>
                <a:lnSpc>
                  <a:spcPts val="4200"/>
                </a:lnSpc>
              </a:pPr>
              <a:r>
                <a:rPr lang="en-US" sz="3500" spc="35">
                  <a:solidFill>
                    <a:srgbClr val="545050"/>
                  </a:solidFill>
                  <a:latin typeface="Agrandir Italics"/>
                </a:rPr>
                <a:t>Lifetime of Experience</a:t>
              </a:r>
            </a:p>
          </p:txBody>
        </p:sp>
        <p:sp>
          <p:nvSpPr>
            <p:cNvPr name="TextBox 13" id="13"/>
            <p:cNvSpPr txBox="true"/>
            <p:nvPr/>
          </p:nvSpPr>
          <p:spPr>
            <a:xfrm rot="0">
              <a:off x="0" y="1067901"/>
              <a:ext cx="6581846" cy="8488680"/>
            </a:xfrm>
            <a:prstGeom prst="rect">
              <a:avLst/>
            </a:prstGeom>
          </p:spPr>
          <p:txBody>
            <a:bodyPr anchor="t" rtlCol="false" tIns="0" lIns="0" bIns="0" rIns="0">
              <a:spAutoFit/>
            </a:bodyPr>
            <a:lstStyle/>
            <a:p>
              <a:pPr>
                <a:lnSpc>
                  <a:spcPts val="3600"/>
                </a:lnSpc>
              </a:pPr>
              <a:r>
                <a:rPr lang="en-US" sz="2400" spc="24">
                  <a:solidFill>
                    <a:srgbClr val="545050"/>
                  </a:solidFill>
                  <a:latin typeface="Hind Guntur Light"/>
                </a:rPr>
                <a:t>I have been the owner and CEO of Jade Marketing &amp; Technology Corporation since 1997 as well as its subsidiaries, Adventures with VR and the Vector VR Sim Racing Experience since 2015.</a:t>
              </a:r>
            </a:p>
            <a:p>
              <a:pPr>
                <a:lnSpc>
                  <a:spcPts val="3600"/>
                </a:lnSpc>
              </a:pPr>
            </a:p>
            <a:p>
              <a:pPr>
                <a:lnSpc>
                  <a:spcPts val="3600"/>
                </a:lnSpc>
              </a:pPr>
              <a:r>
                <a:rPr lang="en-US" sz="2400" spc="24">
                  <a:solidFill>
                    <a:srgbClr val="545050"/>
                  </a:solidFill>
                  <a:latin typeface="Hind Guntur Light"/>
                </a:rPr>
                <a:t>Jade Marketing is a Minnesota based marketing agency providing a wide variety of marketing and creative services while AVR and VectoR were established to provide the best in virtual reality event and experiential marketing services.</a:t>
              </a:r>
            </a:p>
          </p:txBody>
        </p:sp>
      </p:grpSp>
      <p:sp>
        <p:nvSpPr>
          <p:cNvPr name="TextBox 14" id="14"/>
          <p:cNvSpPr txBox="true"/>
          <p:nvPr/>
        </p:nvSpPr>
        <p:spPr>
          <a:xfrm rot="0">
            <a:off x="1442040" y="9213376"/>
            <a:ext cx="2376881" cy="654000"/>
          </a:xfrm>
          <a:prstGeom prst="rect">
            <a:avLst/>
          </a:prstGeom>
        </p:spPr>
        <p:txBody>
          <a:bodyPr anchor="t" rtlCol="false" tIns="0" lIns="0" bIns="0" rIns="0">
            <a:spAutoFit/>
          </a:bodyPr>
          <a:lstStyle/>
          <a:p>
            <a:pPr algn="ctr">
              <a:lnSpc>
                <a:spcPts val="2600"/>
              </a:lnSpc>
            </a:pPr>
            <a:r>
              <a:rPr lang="en-US" sz="2000" spc="60">
                <a:solidFill>
                  <a:srgbClr val="D7CDCC"/>
                </a:solidFill>
                <a:latin typeface="Hind Guntur Light"/>
              </a:rPr>
              <a:t>J. Andrew de Leon</a:t>
            </a:r>
          </a:p>
          <a:p>
            <a:pPr algn="ctr">
              <a:lnSpc>
                <a:spcPts val="2600"/>
              </a:lnSpc>
            </a:pPr>
            <a:r>
              <a:rPr lang="en-US" sz="2000" spc="60">
                <a:solidFill>
                  <a:srgbClr val="D7CDCC"/>
                </a:solidFill>
                <a:latin typeface="Hind Guntur Light"/>
              </a:rPr>
              <a:t>Owner | CEO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65" r="0" b="7865"/>
          <a:stretch>
            <a:fillRect/>
          </a:stretch>
        </p:blipFill>
        <p:spPr>
          <a:xfrm flipH="false" flipV="false">
            <a:off x="0" y="0"/>
            <a:ext cx="18288000" cy="10287000"/>
          </a:xfrm>
          <a:prstGeom prst="rect">
            <a:avLst/>
          </a:prstGeom>
        </p:spPr>
      </p:pic>
      <p:sp>
        <p:nvSpPr>
          <p:cNvPr name="AutoShape 3" id="3"/>
          <p:cNvSpPr/>
          <p:nvPr/>
        </p:nvSpPr>
        <p:spPr>
          <a:xfrm rot="0">
            <a:off x="0" y="1028700"/>
            <a:ext cx="17259300" cy="3306596"/>
          </a:xfrm>
          <a:prstGeom prst="rect">
            <a:avLst/>
          </a:prstGeom>
          <a:solidFill>
            <a:srgbClr val="09220E"/>
          </a:solidFill>
        </p:spPr>
      </p:sp>
      <p:sp>
        <p:nvSpPr>
          <p:cNvPr name="Freeform 4" id="4"/>
          <p:cNvSpPr/>
          <p:nvPr/>
        </p:nvSpPr>
        <p:spPr>
          <a:xfrm flipH="false" flipV="false" rot="0">
            <a:off x="-2855788" y="1033486"/>
            <a:ext cx="20115088" cy="3301810"/>
          </a:xfrm>
          <a:custGeom>
            <a:avLst/>
            <a:gdLst/>
            <a:ahLst/>
            <a:cxnLst/>
            <a:rect r="r" b="b" t="t" l="l"/>
            <a:pathLst>
              <a:path h="3301810" w="20115088">
                <a:moveTo>
                  <a:pt x="0" y="0"/>
                </a:moveTo>
                <a:lnTo>
                  <a:pt x="20115088" y="0"/>
                </a:lnTo>
                <a:lnTo>
                  <a:pt x="20115088" y="3301810"/>
                </a:lnTo>
                <a:lnTo>
                  <a:pt x="0" y="3301810"/>
                </a:lnTo>
                <a:lnTo>
                  <a:pt x="0" y="0"/>
                </a:lnTo>
                <a:close/>
              </a:path>
            </a:pathLst>
          </a:custGeom>
          <a:blipFill>
            <a:blip r:embed="rId3"/>
            <a:stretch>
              <a:fillRect l="0" t="-206269" r="0" b="-99999"/>
            </a:stretch>
          </a:blipFill>
        </p:spPr>
      </p:sp>
      <p:sp>
        <p:nvSpPr>
          <p:cNvPr name="TextBox 5" id="5"/>
          <p:cNvSpPr txBox="true"/>
          <p:nvPr/>
        </p:nvSpPr>
        <p:spPr>
          <a:xfrm rot="0">
            <a:off x="1028700" y="1277061"/>
            <a:ext cx="9188895" cy="981075"/>
          </a:xfrm>
          <a:prstGeom prst="rect">
            <a:avLst/>
          </a:prstGeom>
        </p:spPr>
        <p:txBody>
          <a:bodyPr anchor="t" rtlCol="false" tIns="0" lIns="0" bIns="0" rIns="0">
            <a:spAutoFit/>
          </a:bodyPr>
          <a:lstStyle/>
          <a:p>
            <a:pPr>
              <a:lnSpc>
                <a:spcPts val="7800"/>
              </a:lnSpc>
            </a:pPr>
            <a:r>
              <a:rPr lang="en-US" sz="6500" spc="65">
                <a:solidFill>
                  <a:srgbClr val="FFFFFF"/>
                </a:solidFill>
                <a:latin typeface="Hind Guntur Medium"/>
              </a:rPr>
              <a:t>Areas of Expertise</a:t>
            </a:r>
          </a:p>
        </p:txBody>
      </p:sp>
      <p:sp>
        <p:nvSpPr>
          <p:cNvPr name="TextBox 6" id="6"/>
          <p:cNvSpPr txBox="true"/>
          <p:nvPr/>
        </p:nvSpPr>
        <p:spPr>
          <a:xfrm rot="0">
            <a:off x="14587924" y="2675911"/>
            <a:ext cx="2172350" cy="654000"/>
          </a:xfrm>
          <a:prstGeom prst="rect">
            <a:avLst/>
          </a:prstGeom>
        </p:spPr>
        <p:txBody>
          <a:bodyPr anchor="t" rtlCol="false" tIns="0" lIns="0" bIns="0" rIns="0">
            <a:spAutoFit/>
          </a:bodyPr>
          <a:lstStyle/>
          <a:p>
            <a:pPr algn="r">
              <a:lnSpc>
                <a:spcPts val="2600"/>
              </a:lnSpc>
            </a:pPr>
            <a:r>
              <a:rPr lang="en-US" sz="2000" spc="60">
                <a:solidFill>
                  <a:srgbClr val="D7CDCC"/>
                </a:solidFill>
                <a:latin typeface="Hind Guntur Light"/>
              </a:rPr>
              <a:t>J. Andrew de Leon</a:t>
            </a:r>
          </a:p>
          <a:p>
            <a:pPr algn="r">
              <a:lnSpc>
                <a:spcPts val="2600"/>
              </a:lnSpc>
            </a:pPr>
            <a:r>
              <a:rPr lang="en-US" sz="2000" spc="60">
                <a:solidFill>
                  <a:srgbClr val="D7CDCC"/>
                </a:solidFill>
                <a:latin typeface="Hind Guntur Light"/>
              </a:rPr>
              <a:t>Creative Marketer</a:t>
            </a:r>
          </a:p>
        </p:txBody>
      </p:sp>
      <p:grpSp>
        <p:nvGrpSpPr>
          <p:cNvPr name="Group 7" id="7"/>
          <p:cNvGrpSpPr/>
          <p:nvPr/>
        </p:nvGrpSpPr>
        <p:grpSpPr>
          <a:xfrm rot="0">
            <a:off x="1028700" y="5275119"/>
            <a:ext cx="2073534" cy="3983181"/>
            <a:chOff x="0" y="0"/>
            <a:chExt cx="2764712" cy="5310907"/>
          </a:xfrm>
        </p:grpSpPr>
        <p:sp>
          <p:nvSpPr>
            <p:cNvPr name="AutoShape 8" id="8"/>
            <p:cNvSpPr/>
            <p:nvPr/>
          </p:nvSpPr>
          <p:spPr>
            <a:xfrm rot="0">
              <a:off x="0" y="0"/>
              <a:ext cx="2764712" cy="5310907"/>
            </a:xfrm>
            <a:prstGeom prst="rect">
              <a:avLst/>
            </a:prstGeom>
            <a:solidFill>
              <a:srgbClr val="D7CDCC">
                <a:alpha val="89804"/>
              </a:srgbClr>
            </a:solidFill>
          </p:spPr>
        </p:sp>
        <p:sp>
          <p:nvSpPr>
            <p:cNvPr name="Freeform 9" id="9"/>
            <p:cNvSpPr/>
            <p:nvPr/>
          </p:nvSpPr>
          <p:spPr>
            <a:xfrm flipH="false" flipV="false" rot="0">
              <a:off x="747087" y="783754"/>
              <a:ext cx="1316252" cy="1184627"/>
            </a:xfrm>
            <a:custGeom>
              <a:avLst/>
              <a:gdLst/>
              <a:ahLst/>
              <a:cxnLst/>
              <a:rect r="r" b="b" t="t" l="l"/>
              <a:pathLst>
                <a:path h="1184627" w="1316252">
                  <a:moveTo>
                    <a:pt x="0" y="0"/>
                  </a:moveTo>
                  <a:lnTo>
                    <a:pt x="1316252" y="0"/>
                  </a:lnTo>
                  <a:lnTo>
                    <a:pt x="1316252" y="1184627"/>
                  </a:lnTo>
                  <a:lnTo>
                    <a:pt x="0" y="11846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45715" y="2871230"/>
              <a:ext cx="2718997" cy="5638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Marketing</a:t>
              </a:r>
            </a:p>
          </p:txBody>
        </p:sp>
      </p:grpSp>
      <p:grpSp>
        <p:nvGrpSpPr>
          <p:cNvPr name="Group 11" id="11"/>
          <p:cNvGrpSpPr/>
          <p:nvPr/>
        </p:nvGrpSpPr>
        <p:grpSpPr>
          <a:xfrm rot="0">
            <a:off x="3385568" y="5275119"/>
            <a:ext cx="2077274" cy="3983181"/>
            <a:chOff x="0" y="0"/>
            <a:chExt cx="2769699" cy="5310907"/>
          </a:xfrm>
        </p:grpSpPr>
        <p:sp>
          <p:nvSpPr>
            <p:cNvPr name="AutoShape 12" id="12"/>
            <p:cNvSpPr/>
            <p:nvPr/>
          </p:nvSpPr>
          <p:spPr>
            <a:xfrm rot="0">
              <a:off x="0" y="0"/>
              <a:ext cx="2764712" cy="5310907"/>
            </a:xfrm>
            <a:prstGeom prst="rect">
              <a:avLst/>
            </a:prstGeom>
            <a:solidFill>
              <a:srgbClr val="D7CDCC">
                <a:alpha val="89804"/>
              </a:srgbClr>
            </a:solidFill>
          </p:spPr>
        </p:sp>
        <p:sp>
          <p:nvSpPr>
            <p:cNvPr name="Freeform 13" id="13"/>
            <p:cNvSpPr/>
            <p:nvPr/>
          </p:nvSpPr>
          <p:spPr>
            <a:xfrm flipH="false" flipV="false" rot="0">
              <a:off x="911467" y="850322"/>
              <a:ext cx="941778" cy="1184627"/>
            </a:xfrm>
            <a:custGeom>
              <a:avLst/>
              <a:gdLst/>
              <a:ahLst/>
              <a:cxnLst/>
              <a:rect r="r" b="b" t="t" l="l"/>
              <a:pathLst>
                <a:path h="1184627" w="941778">
                  <a:moveTo>
                    <a:pt x="0" y="0"/>
                  </a:moveTo>
                  <a:lnTo>
                    <a:pt x="941778" y="0"/>
                  </a:lnTo>
                  <a:lnTo>
                    <a:pt x="941778" y="1184627"/>
                  </a:lnTo>
                  <a:lnTo>
                    <a:pt x="0" y="11846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50702" y="2871230"/>
              <a:ext cx="2718997" cy="5638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Branding</a:t>
              </a:r>
            </a:p>
          </p:txBody>
        </p:sp>
      </p:grpSp>
      <p:grpSp>
        <p:nvGrpSpPr>
          <p:cNvPr name="Group 15" id="15"/>
          <p:cNvGrpSpPr/>
          <p:nvPr/>
        </p:nvGrpSpPr>
        <p:grpSpPr>
          <a:xfrm rot="0">
            <a:off x="8099303" y="5275119"/>
            <a:ext cx="2073534" cy="3983181"/>
            <a:chOff x="0" y="0"/>
            <a:chExt cx="2764712" cy="5310907"/>
          </a:xfrm>
        </p:grpSpPr>
        <p:sp>
          <p:nvSpPr>
            <p:cNvPr name="AutoShape 16" id="16"/>
            <p:cNvSpPr/>
            <p:nvPr/>
          </p:nvSpPr>
          <p:spPr>
            <a:xfrm rot="0">
              <a:off x="0" y="0"/>
              <a:ext cx="2764712" cy="5310907"/>
            </a:xfrm>
            <a:prstGeom prst="rect">
              <a:avLst/>
            </a:prstGeom>
            <a:solidFill>
              <a:srgbClr val="D7CDCC">
                <a:alpha val="89804"/>
              </a:srgbClr>
            </a:solidFill>
          </p:spPr>
        </p:sp>
        <p:sp>
          <p:nvSpPr>
            <p:cNvPr name="Freeform 17" id="17"/>
            <p:cNvSpPr/>
            <p:nvPr/>
          </p:nvSpPr>
          <p:spPr>
            <a:xfrm flipH="false" flipV="false" rot="0">
              <a:off x="855780" y="919595"/>
              <a:ext cx="1074300" cy="1048785"/>
            </a:xfrm>
            <a:custGeom>
              <a:avLst/>
              <a:gdLst/>
              <a:ahLst/>
              <a:cxnLst/>
              <a:rect r="r" b="b" t="t" l="l"/>
              <a:pathLst>
                <a:path h="1048785" w="1074300">
                  <a:moveTo>
                    <a:pt x="0" y="0"/>
                  </a:moveTo>
                  <a:lnTo>
                    <a:pt x="1074299" y="0"/>
                  </a:lnTo>
                  <a:lnTo>
                    <a:pt x="1074299" y="1048786"/>
                  </a:lnTo>
                  <a:lnTo>
                    <a:pt x="0" y="10487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8" id="18"/>
            <p:cNvSpPr txBox="true"/>
            <p:nvPr/>
          </p:nvSpPr>
          <p:spPr>
            <a:xfrm rot="0">
              <a:off x="33431" y="2871230"/>
              <a:ext cx="2718997" cy="11734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Event Management</a:t>
              </a:r>
            </a:p>
          </p:txBody>
        </p:sp>
      </p:grpSp>
      <p:grpSp>
        <p:nvGrpSpPr>
          <p:cNvPr name="Group 19" id="19"/>
          <p:cNvGrpSpPr/>
          <p:nvPr/>
        </p:nvGrpSpPr>
        <p:grpSpPr>
          <a:xfrm rot="0">
            <a:off x="10456171" y="5275119"/>
            <a:ext cx="2073534" cy="3983181"/>
            <a:chOff x="0" y="0"/>
            <a:chExt cx="2764712" cy="5310907"/>
          </a:xfrm>
        </p:grpSpPr>
        <p:sp>
          <p:nvSpPr>
            <p:cNvPr name="AutoShape 20" id="20"/>
            <p:cNvSpPr/>
            <p:nvPr/>
          </p:nvSpPr>
          <p:spPr>
            <a:xfrm rot="0">
              <a:off x="0" y="0"/>
              <a:ext cx="2764712" cy="5310907"/>
            </a:xfrm>
            <a:prstGeom prst="rect">
              <a:avLst/>
            </a:prstGeom>
            <a:solidFill>
              <a:srgbClr val="D7CDCC">
                <a:alpha val="89804"/>
              </a:srgbClr>
            </a:solidFill>
          </p:spPr>
        </p:sp>
        <p:sp>
          <p:nvSpPr>
            <p:cNvPr name="Freeform 21" id="21"/>
            <p:cNvSpPr/>
            <p:nvPr/>
          </p:nvSpPr>
          <p:spPr>
            <a:xfrm flipH="false" flipV="false" rot="0">
              <a:off x="812900" y="869320"/>
              <a:ext cx="1184627" cy="1184627"/>
            </a:xfrm>
            <a:custGeom>
              <a:avLst/>
              <a:gdLst/>
              <a:ahLst/>
              <a:cxnLst/>
              <a:rect r="r" b="b" t="t" l="l"/>
              <a:pathLst>
                <a:path h="1184627" w="1184627">
                  <a:moveTo>
                    <a:pt x="0" y="0"/>
                  </a:moveTo>
                  <a:lnTo>
                    <a:pt x="1184627" y="0"/>
                  </a:lnTo>
                  <a:lnTo>
                    <a:pt x="1184627" y="1184627"/>
                  </a:lnTo>
                  <a:lnTo>
                    <a:pt x="0" y="11846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5715" y="2852232"/>
              <a:ext cx="2718997" cy="17830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WordPress</a:t>
              </a:r>
            </a:p>
            <a:p>
              <a:pPr algn="ctr">
                <a:lnSpc>
                  <a:spcPts val="3600"/>
                </a:lnSpc>
              </a:pPr>
              <a:r>
                <a:rPr lang="en-US" sz="2400" spc="24">
                  <a:solidFill>
                    <a:srgbClr val="545050"/>
                  </a:solidFill>
                  <a:latin typeface="Hind Guntur Light Bold"/>
                </a:rPr>
                <a:t>Development SEO, SEM</a:t>
              </a:r>
            </a:p>
          </p:txBody>
        </p:sp>
      </p:grpSp>
      <p:grpSp>
        <p:nvGrpSpPr>
          <p:cNvPr name="Group 23" id="23"/>
          <p:cNvGrpSpPr/>
          <p:nvPr/>
        </p:nvGrpSpPr>
        <p:grpSpPr>
          <a:xfrm rot="0">
            <a:off x="15169906" y="5275119"/>
            <a:ext cx="2089394" cy="3983181"/>
            <a:chOff x="0" y="0"/>
            <a:chExt cx="2785859" cy="5310907"/>
          </a:xfrm>
        </p:grpSpPr>
        <p:sp>
          <p:nvSpPr>
            <p:cNvPr name="AutoShape 24" id="24"/>
            <p:cNvSpPr/>
            <p:nvPr/>
          </p:nvSpPr>
          <p:spPr>
            <a:xfrm rot="0">
              <a:off x="21147" y="0"/>
              <a:ext cx="2764712" cy="5310907"/>
            </a:xfrm>
            <a:prstGeom prst="rect">
              <a:avLst/>
            </a:prstGeom>
            <a:solidFill>
              <a:srgbClr val="D7CDCC">
                <a:alpha val="89804"/>
              </a:srgbClr>
            </a:solidFill>
          </p:spPr>
        </p:sp>
        <p:sp>
          <p:nvSpPr>
            <p:cNvPr name="Freeform 25" id="25"/>
            <p:cNvSpPr/>
            <p:nvPr/>
          </p:nvSpPr>
          <p:spPr>
            <a:xfrm flipH="false" flipV="false" rot="0">
              <a:off x="598506" y="700641"/>
              <a:ext cx="1521984" cy="1521984"/>
            </a:xfrm>
            <a:custGeom>
              <a:avLst/>
              <a:gdLst/>
              <a:ahLst/>
              <a:cxnLst/>
              <a:rect r="r" b="b" t="t" l="l"/>
              <a:pathLst>
                <a:path h="1521984" w="1521984">
                  <a:moveTo>
                    <a:pt x="0" y="0"/>
                  </a:moveTo>
                  <a:lnTo>
                    <a:pt x="1521985" y="0"/>
                  </a:lnTo>
                  <a:lnTo>
                    <a:pt x="1521985" y="1521984"/>
                  </a:lnTo>
                  <a:lnTo>
                    <a:pt x="0" y="15219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6" id="26"/>
            <p:cNvSpPr txBox="true"/>
            <p:nvPr/>
          </p:nvSpPr>
          <p:spPr>
            <a:xfrm rot="0">
              <a:off x="0" y="2871230"/>
              <a:ext cx="2718997" cy="17830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Training and Team Management</a:t>
              </a:r>
            </a:p>
          </p:txBody>
        </p:sp>
      </p:grpSp>
      <p:grpSp>
        <p:nvGrpSpPr>
          <p:cNvPr name="Group 27" id="27"/>
          <p:cNvGrpSpPr/>
          <p:nvPr/>
        </p:nvGrpSpPr>
        <p:grpSpPr>
          <a:xfrm rot="0">
            <a:off x="5742435" y="5275119"/>
            <a:ext cx="2073534" cy="3983181"/>
            <a:chOff x="0" y="0"/>
            <a:chExt cx="2764712" cy="5310907"/>
          </a:xfrm>
        </p:grpSpPr>
        <p:sp>
          <p:nvSpPr>
            <p:cNvPr name="AutoShape 28" id="28"/>
            <p:cNvSpPr/>
            <p:nvPr/>
          </p:nvSpPr>
          <p:spPr>
            <a:xfrm rot="0">
              <a:off x="0" y="0"/>
              <a:ext cx="2764712" cy="5310907"/>
            </a:xfrm>
            <a:prstGeom prst="rect">
              <a:avLst/>
            </a:prstGeom>
            <a:solidFill>
              <a:srgbClr val="D7CDCC">
                <a:alpha val="89804"/>
              </a:srgbClr>
            </a:solidFill>
          </p:spPr>
        </p:sp>
        <p:sp>
          <p:nvSpPr>
            <p:cNvPr name="Freeform 29" id="29"/>
            <p:cNvSpPr/>
            <p:nvPr/>
          </p:nvSpPr>
          <p:spPr>
            <a:xfrm flipH="false" flipV="false" rot="0">
              <a:off x="783303" y="783754"/>
              <a:ext cx="1198106" cy="1184627"/>
            </a:xfrm>
            <a:custGeom>
              <a:avLst/>
              <a:gdLst/>
              <a:ahLst/>
              <a:cxnLst/>
              <a:rect r="r" b="b" t="t" l="l"/>
              <a:pathLst>
                <a:path h="1184627" w="1198106">
                  <a:moveTo>
                    <a:pt x="0" y="0"/>
                  </a:moveTo>
                  <a:lnTo>
                    <a:pt x="1198106" y="0"/>
                  </a:lnTo>
                  <a:lnTo>
                    <a:pt x="1198106" y="1184627"/>
                  </a:lnTo>
                  <a:lnTo>
                    <a:pt x="0" y="118462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0" id="30"/>
            <p:cNvSpPr txBox="true"/>
            <p:nvPr/>
          </p:nvSpPr>
          <p:spPr>
            <a:xfrm rot="0">
              <a:off x="22857" y="2871230"/>
              <a:ext cx="2718997" cy="11734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Creative</a:t>
              </a:r>
            </a:p>
            <a:p>
              <a:pPr algn="ctr">
                <a:lnSpc>
                  <a:spcPts val="3600"/>
                </a:lnSpc>
              </a:pPr>
              <a:r>
                <a:rPr lang="en-US" sz="2400" spc="24">
                  <a:solidFill>
                    <a:srgbClr val="545050"/>
                  </a:solidFill>
                  <a:latin typeface="Hind Guntur Light Bold"/>
                </a:rPr>
                <a:t>Design</a:t>
              </a:r>
            </a:p>
          </p:txBody>
        </p:sp>
      </p:grpSp>
      <p:grpSp>
        <p:nvGrpSpPr>
          <p:cNvPr name="Group 31" id="31"/>
          <p:cNvGrpSpPr/>
          <p:nvPr/>
        </p:nvGrpSpPr>
        <p:grpSpPr>
          <a:xfrm rot="0">
            <a:off x="12813038" y="5275119"/>
            <a:ext cx="2073534" cy="3983181"/>
            <a:chOff x="0" y="0"/>
            <a:chExt cx="2764712" cy="5310907"/>
          </a:xfrm>
        </p:grpSpPr>
        <p:sp>
          <p:nvSpPr>
            <p:cNvPr name="AutoShape 32" id="32"/>
            <p:cNvSpPr/>
            <p:nvPr/>
          </p:nvSpPr>
          <p:spPr>
            <a:xfrm rot="0">
              <a:off x="0" y="0"/>
              <a:ext cx="2764712" cy="5310907"/>
            </a:xfrm>
            <a:prstGeom prst="rect">
              <a:avLst/>
            </a:prstGeom>
            <a:solidFill>
              <a:srgbClr val="D7CDCC">
                <a:alpha val="89804"/>
              </a:srgbClr>
            </a:solidFill>
          </p:spPr>
        </p:sp>
        <p:sp>
          <p:nvSpPr>
            <p:cNvPr name="Freeform 33" id="33"/>
            <p:cNvSpPr/>
            <p:nvPr/>
          </p:nvSpPr>
          <p:spPr>
            <a:xfrm flipH="false" flipV="false" rot="0">
              <a:off x="822399" y="919595"/>
              <a:ext cx="1165629" cy="1165629"/>
            </a:xfrm>
            <a:custGeom>
              <a:avLst/>
              <a:gdLst/>
              <a:ahLst/>
              <a:cxnLst/>
              <a:rect r="r" b="b" t="t" l="l"/>
              <a:pathLst>
                <a:path h="1165629" w="1165629">
                  <a:moveTo>
                    <a:pt x="0" y="0"/>
                  </a:moveTo>
                  <a:lnTo>
                    <a:pt x="1165629" y="0"/>
                  </a:lnTo>
                  <a:lnTo>
                    <a:pt x="1165629" y="1165629"/>
                  </a:lnTo>
                  <a:lnTo>
                    <a:pt x="0" y="116562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34" id="34"/>
            <p:cNvSpPr txBox="true"/>
            <p:nvPr/>
          </p:nvSpPr>
          <p:spPr>
            <a:xfrm rot="0">
              <a:off x="45715" y="2871230"/>
              <a:ext cx="2718997" cy="1173480"/>
            </a:xfrm>
            <a:prstGeom prst="rect">
              <a:avLst/>
            </a:prstGeom>
          </p:spPr>
          <p:txBody>
            <a:bodyPr anchor="t" rtlCol="false" tIns="0" lIns="0" bIns="0" rIns="0">
              <a:spAutoFit/>
            </a:bodyPr>
            <a:lstStyle/>
            <a:p>
              <a:pPr algn="ctr">
                <a:lnSpc>
                  <a:spcPts val="3600"/>
                </a:lnSpc>
              </a:pPr>
              <a:r>
                <a:rPr lang="en-US" sz="2400" spc="24">
                  <a:solidFill>
                    <a:srgbClr val="545050"/>
                  </a:solidFill>
                  <a:latin typeface="Hind Guntur Light Bold"/>
                </a:rPr>
                <a:t>Media and</a:t>
              </a:r>
            </a:p>
            <a:p>
              <a:pPr algn="ctr">
                <a:lnSpc>
                  <a:spcPts val="3600"/>
                </a:lnSpc>
              </a:pPr>
              <a:r>
                <a:rPr lang="en-US" sz="2400" spc="24">
                  <a:solidFill>
                    <a:srgbClr val="545050"/>
                  </a:solidFill>
                  <a:latin typeface="Hind Guntur Light Bold"/>
                </a:rPr>
                <a:t>Production</a:t>
              </a:r>
            </a:p>
          </p:txBody>
        </p:sp>
      </p:grpSp>
      <p:sp>
        <p:nvSpPr>
          <p:cNvPr name="TextBox 35" id="35"/>
          <p:cNvSpPr txBox="true"/>
          <p:nvPr/>
        </p:nvSpPr>
        <p:spPr>
          <a:xfrm rot="0">
            <a:off x="1379702" y="2220036"/>
            <a:ext cx="12838248" cy="1546701"/>
          </a:xfrm>
          <a:prstGeom prst="rect">
            <a:avLst/>
          </a:prstGeom>
        </p:spPr>
        <p:txBody>
          <a:bodyPr anchor="t" rtlCol="false" tIns="0" lIns="0" bIns="0" rIns="0">
            <a:spAutoFit/>
          </a:bodyPr>
          <a:lstStyle/>
          <a:p>
            <a:pPr>
              <a:lnSpc>
                <a:spcPts val="3080"/>
              </a:lnSpc>
            </a:pPr>
            <a:r>
              <a:rPr lang="en-US" sz="2200">
                <a:solidFill>
                  <a:srgbClr val="FFFFFF"/>
                </a:solidFill>
                <a:latin typeface="Open Sans Light"/>
              </a:rPr>
              <a:t>With over 30 years of hands-on experience in all aspects and disciplines of marketing, I have additionally acquired skill sets in creative design, branding, rebranding, web development, SEO | SEM, media, production, augmented and virtual reality as well as strategic business solutions. I possess a deep working knowledge and the ability to perform in each one of these categories.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8333" r="0" b="8333"/>
          <a:stretch>
            <a:fillRect/>
          </a:stretch>
        </p:blipFill>
        <p:spPr>
          <a:xfrm flipH="false" flipV="false">
            <a:off x="0" y="0"/>
            <a:ext cx="18288000" cy="10287000"/>
          </a:xfrm>
          <a:prstGeom prst="rect">
            <a:avLst/>
          </a:prstGeom>
        </p:spPr>
      </p:pic>
      <p:sp>
        <p:nvSpPr>
          <p:cNvPr name="AutoShape 3" id="3"/>
          <p:cNvSpPr/>
          <p:nvPr/>
        </p:nvSpPr>
        <p:spPr>
          <a:xfrm rot="0">
            <a:off x="7772833" y="1034768"/>
            <a:ext cx="4609583" cy="8223532"/>
          </a:xfrm>
          <a:prstGeom prst="rect">
            <a:avLst/>
          </a:prstGeom>
          <a:solidFill>
            <a:srgbClr val="D7CDCC">
              <a:alpha val="90980"/>
            </a:srgbClr>
          </a:solidFill>
        </p:spPr>
      </p:sp>
      <p:sp>
        <p:nvSpPr>
          <p:cNvPr name="Freeform 4" id="4"/>
          <p:cNvSpPr/>
          <p:nvPr/>
        </p:nvSpPr>
        <p:spPr>
          <a:xfrm flipH="false" flipV="false" rot="0">
            <a:off x="-7138978" y="1034768"/>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7000"/>
            </a:blip>
            <a:stretch>
              <a:fillRect l="0" t="0" r="0" b="0"/>
            </a:stretch>
          </a:blipFill>
        </p:spPr>
      </p:sp>
      <p:grpSp>
        <p:nvGrpSpPr>
          <p:cNvPr name="Group 5" id="5"/>
          <p:cNvGrpSpPr>
            <a:grpSpLocks noChangeAspect="true"/>
          </p:cNvGrpSpPr>
          <p:nvPr/>
        </p:nvGrpSpPr>
        <p:grpSpPr>
          <a:xfrm rot="0">
            <a:off x="13585371" y="1003970"/>
            <a:ext cx="3743773" cy="9283030"/>
            <a:chOff x="6350" y="0"/>
            <a:chExt cx="2489200" cy="6172200"/>
          </a:xfrm>
        </p:grpSpPr>
        <p:sp>
          <p:nvSpPr>
            <p:cNvPr name="Freeform 6" id="6"/>
            <p:cNvSpPr/>
            <p:nvPr/>
          </p:nvSpPr>
          <p:spPr>
            <a:xfrm flipH="false" flipV="false" rot="0">
              <a:off x="82550" y="38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4">
                <a:alphaModFix amt="75000"/>
              </a:blip>
              <a:stretch>
                <a:fillRect l="-67143" t="0" r="-66603" b="0"/>
              </a:stretch>
            </a:blipFill>
          </p:spPr>
        </p:sp>
        <p:sp>
          <p:nvSpPr>
            <p:cNvPr name="Freeform 7" id="7"/>
            <p:cNvSpPr/>
            <p:nvPr/>
          </p:nvSpPr>
          <p:spPr>
            <a:xfrm flipH="false" flipV="false" rot="0">
              <a:off x="82550" y="3086100"/>
              <a:ext cx="2349500" cy="3048000"/>
            </a:xfrm>
            <a:custGeom>
              <a:avLst/>
              <a:gdLst/>
              <a:ahLst/>
              <a:cxnLst/>
              <a:rect r="r" b="b" t="t" l="l"/>
              <a:pathLst>
                <a:path h="3048000" w="2349500">
                  <a:moveTo>
                    <a:pt x="2349500" y="3048000"/>
                  </a:moveTo>
                  <a:lnTo>
                    <a:pt x="0" y="3048000"/>
                  </a:lnTo>
                  <a:lnTo>
                    <a:pt x="0" y="0"/>
                  </a:lnTo>
                  <a:lnTo>
                    <a:pt x="2349500" y="0"/>
                  </a:lnTo>
                  <a:lnTo>
                    <a:pt x="2349500" y="3048000"/>
                  </a:lnTo>
                  <a:close/>
                </a:path>
              </a:pathLst>
            </a:custGeom>
            <a:blipFill>
              <a:blip r:embed="rId5">
                <a:alphaModFix amt="75000"/>
              </a:blip>
              <a:stretch>
                <a:fillRect l="-47446" t="0" r="-46905" b="0"/>
              </a:stretch>
            </a:blipFill>
          </p:spPr>
        </p:sp>
        <p:sp>
          <p:nvSpPr>
            <p:cNvPr name="Freeform 8" id="8"/>
            <p:cNvSpPr/>
            <p:nvPr/>
          </p:nvSpPr>
          <p:spPr>
            <a:xfrm flipH="false" flipV="false" rot="0">
              <a:off x="6350" y="0"/>
              <a:ext cx="2489200" cy="6172200"/>
            </a:xfrm>
            <a:custGeom>
              <a:avLst/>
              <a:gdLst/>
              <a:ahLst/>
              <a:cxnLst/>
              <a:rect r="r" b="b" t="t" l="l"/>
              <a:pathLst>
                <a:path h="6172200" w="2489200">
                  <a:moveTo>
                    <a:pt x="2489200" y="6172200"/>
                  </a:moveTo>
                  <a:lnTo>
                    <a:pt x="0" y="6172200"/>
                  </a:lnTo>
                  <a:lnTo>
                    <a:pt x="0" y="0"/>
                  </a:lnTo>
                  <a:lnTo>
                    <a:pt x="2489200" y="0"/>
                  </a:lnTo>
                  <a:lnTo>
                    <a:pt x="2489200" y="6172200"/>
                  </a:lnTo>
                  <a:close/>
                </a:path>
              </a:pathLst>
            </a:custGeom>
            <a:blipFill>
              <a:blip r:embed="rId6">
                <a:alphaModFix amt="75000"/>
              </a:blip>
              <a:stretch>
                <a:fillRect l="-255" t="-20" r="255" b="-20"/>
              </a:stretch>
            </a:blipFill>
          </p:spPr>
        </p:sp>
      </p:grpSp>
      <p:sp>
        <p:nvSpPr>
          <p:cNvPr name="TextBox 9" id="9"/>
          <p:cNvSpPr txBox="true"/>
          <p:nvPr/>
        </p:nvSpPr>
        <p:spPr>
          <a:xfrm rot="0">
            <a:off x="1028700" y="1848233"/>
            <a:ext cx="4720364" cy="990600"/>
          </a:xfrm>
          <a:prstGeom prst="rect">
            <a:avLst/>
          </a:prstGeom>
        </p:spPr>
        <p:txBody>
          <a:bodyPr anchor="t" rtlCol="false" tIns="0" lIns="0" bIns="0" rIns="0">
            <a:spAutoFit/>
          </a:bodyPr>
          <a:lstStyle/>
          <a:p>
            <a:pPr>
              <a:lnSpc>
                <a:spcPts val="7800"/>
              </a:lnSpc>
            </a:pPr>
            <a:r>
              <a:rPr lang="en-US" sz="6500" spc="65">
                <a:solidFill>
                  <a:srgbClr val="FFFFFF"/>
                </a:solidFill>
                <a:latin typeface="Hind Guntur Medium"/>
              </a:rPr>
              <a:t>Marketing</a:t>
            </a:r>
          </a:p>
        </p:txBody>
      </p:sp>
      <p:sp>
        <p:nvSpPr>
          <p:cNvPr name="TextBox 10" id="10"/>
          <p:cNvSpPr txBox="true"/>
          <p:nvPr/>
        </p:nvSpPr>
        <p:spPr>
          <a:xfrm rot="0">
            <a:off x="1028700" y="8796980"/>
            <a:ext cx="2376881"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Marketing Specialist</a:t>
            </a:r>
          </a:p>
        </p:txBody>
      </p:sp>
      <p:grpSp>
        <p:nvGrpSpPr>
          <p:cNvPr name="Group 11" id="11"/>
          <p:cNvGrpSpPr/>
          <p:nvPr/>
        </p:nvGrpSpPr>
        <p:grpSpPr>
          <a:xfrm rot="0">
            <a:off x="8250048" y="2094280"/>
            <a:ext cx="3655153" cy="6104508"/>
            <a:chOff x="0" y="0"/>
            <a:chExt cx="4873538" cy="8139344"/>
          </a:xfrm>
        </p:grpSpPr>
        <p:sp>
          <p:nvSpPr>
            <p:cNvPr name="TextBox 12" id="12"/>
            <p:cNvSpPr txBox="true"/>
            <p:nvPr/>
          </p:nvSpPr>
          <p:spPr>
            <a:xfrm rot="0">
              <a:off x="0" y="-47625"/>
              <a:ext cx="4873538" cy="514939"/>
            </a:xfrm>
            <a:prstGeom prst="rect">
              <a:avLst/>
            </a:prstGeom>
          </p:spPr>
          <p:txBody>
            <a:bodyPr anchor="t" rtlCol="false" tIns="0" lIns="0" bIns="0" rIns="0">
              <a:spAutoFit/>
            </a:bodyPr>
            <a:lstStyle/>
            <a:p>
              <a:pPr>
                <a:lnSpc>
                  <a:spcPts val="3220"/>
                </a:lnSpc>
              </a:pPr>
              <a:r>
                <a:rPr lang="en-US" sz="2300" spc="115">
                  <a:solidFill>
                    <a:srgbClr val="545050"/>
                  </a:solidFill>
                  <a:latin typeface="Hind Guntur Medium Bold"/>
                </a:rPr>
                <a:t>MARKETING DISCIPLINES</a:t>
              </a:r>
            </a:p>
          </p:txBody>
        </p:sp>
        <p:sp>
          <p:nvSpPr>
            <p:cNvPr name="TextBox 13" id="13"/>
            <p:cNvSpPr txBox="true"/>
            <p:nvPr/>
          </p:nvSpPr>
          <p:spPr>
            <a:xfrm rot="0">
              <a:off x="372844" y="920029"/>
              <a:ext cx="4500694" cy="7219315"/>
            </a:xfrm>
            <a:prstGeom prst="rect">
              <a:avLst/>
            </a:prstGeom>
          </p:spPr>
          <p:txBody>
            <a:bodyPr anchor="t" rtlCol="false" tIns="0" lIns="0" bIns="0" rIns="0">
              <a:spAutoFit/>
            </a:bodyPr>
            <a:lstStyle/>
            <a:p>
              <a:pPr marL="474981" indent="-237491" lvl="1">
                <a:lnSpc>
                  <a:spcPts val="3300"/>
                </a:lnSpc>
                <a:buFont typeface="Arial"/>
                <a:buChar char="•"/>
              </a:pPr>
              <a:r>
                <a:rPr lang="en-US" sz="2200" spc="22">
                  <a:solidFill>
                    <a:srgbClr val="545050"/>
                  </a:solidFill>
                  <a:latin typeface="Hind Guntur Medium"/>
                </a:rPr>
                <a:t>B2B | B2C</a:t>
              </a:r>
              <a:r>
                <a:rPr lang="en-US" sz="2200" spc="22">
                  <a:solidFill>
                    <a:srgbClr val="545050"/>
                  </a:solidFill>
                  <a:latin typeface="Hind Guntur Medium"/>
                </a:rPr>
                <a:t> </a:t>
              </a:r>
            </a:p>
            <a:p>
              <a:pPr marL="474981" indent="-237491" lvl="1">
                <a:lnSpc>
                  <a:spcPts val="3300"/>
                </a:lnSpc>
                <a:buFont typeface="Arial"/>
                <a:buChar char="•"/>
              </a:pPr>
              <a:r>
                <a:rPr lang="en-US" sz="2200" spc="22">
                  <a:solidFill>
                    <a:srgbClr val="545050"/>
                  </a:solidFill>
                  <a:latin typeface="Hind Guntur Medium"/>
                </a:rPr>
                <a:t>Content</a:t>
              </a:r>
            </a:p>
            <a:p>
              <a:pPr marL="474981" indent="-237491" lvl="1">
                <a:lnSpc>
                  <a:spcPts val="3300"/>
                </a:lnSpc>
                <a:buFont typeface="Arial"/>
                <a:buChar char="•"/>
              </a:pPr>
              <a:r>
                <a:rPr lang="en-US" sz="2200" spc="22">
                  <a:solidFill>
                    <a:srgbClr val="545050"/>
                  </a:solidFill>
                  <a:latin typeface="Hind Guntur Medium"/>
                </a:rPr>
                <a:t>Digital</a:t>
              </a:r>
            </a:p>
            <a:p>
              <a:pPr marL="474981" indent="-237491" lvl="1">
                <a:lnSpc>
                  <a:spcPts val="3300"/>
                </a:lnSpc>
                <a:buFont typeface="Arial"/>
                <a:buChar char="•"/>
              </a:pPr>
              <a:r>
                <a:rPr lang="en-US" sz="2200" spc="22">
                  <a:solidFill>
                    <a:srgbClr val="545050"/>
                  </a:solidFill>
                  <a:latin typeface="Hind Guntur Medium"/>
                </a:rPr>
                <a:t>Email</a:t>
              </a:r>
            </a:p>
            <a:p>
              <a:pPr marL="474981" indent="-237491" lvl="1">
                <a:lnSpc>
                  <a:spcPts val="3300"/>
                </a:lnSpc>
                <a:buFont typeface="Arial"/>
                <a:buChar char="•"/>
              </a:pPr>
              <a:r>
                <a:rPr lang="en-US" sz="2200" spc="22">
                  <a:solidFill>
                    <a:srgbClr val="545050"/>
                  </a:solidFill>
                  <a:latin typeface="Hind Guntur Medium"/>
                </a:rPr>
                <a:t>Event|Tradeshow</a:t>
              </a:r>
            </a:p>
            <a:p>
              <a:pPr marL="474981" indent="-237491" lvl="1">
                <a:lnSpc>
                  <a:spcPts val="3300"/>
                </a:lnSpc>
                <a:buFont typeface="Arial"/>
                <a:buChar char="•"/>
              </a:pPr>
              <a:r>
                <a:rPr lang="en-US" sz="2200" spc="22">
                  <a:solidFill>
                    <a:srgbClr val="545050"/>
                  </a:solidFill>
                  <a:latin typeface="Hind Guntur Medium"/>
                </a:rPr>
                <a:t>Experiential</a:t>
              </a:r>
            </a:p>
            <a:p>
              <a:pPr marL="474981" indent="-237491" lvl="1">
                <a:lnSpc>
                  <a:spcPts val="3300"/>
                </a:lnSpc>
                <a:buFont typeface="Arial"/>
                <a:buChar char="•"/>
              </a:pPr>
              <a:r>
                <a:rPr lang="en-US" sz="2200" spc="22">
                  <a:solidFill>
                    <a:srgbClr val="545050"/>
                  </a:solidFill>
                  <a:latin typeface="Hind Guntur Medium"/>
                </a:rPr>
                <a:t>Influencer</a:t>
              </a:r>
            </a:p>
            <a:p>
              <a:pPr marL="474981" indent="-237491" lvl="1">
                <a:lnSpc>
                  <a:spcPts val="3300"/>
                </a:lnSpc>
                <a:buFont typeface="Arial"/>
                <a:buChar char="•"/>
              </a:pPr>
              <a:r>
                <a:rPr lang="en-US" sz="2200" spc="22">
                  <a:solidFill>
                    <a:srgbClr val="545050"/>
                  </a:solidFill>
                  <a:latin typeface="Hind Guntur Medium"/>
                </a:rPr>
                <a:t>Partner</a:t>
              </a:r>
            </a:p>
            <a:p>
              <a:pPr marL="474981" indent="-237491" lvl="1">
                <a:lnSpc>
                  <a:spcPts val="3300"/>
                </a:lnSpc>
                <a:buFont typeface="Arial"/>
                <a:buChar char="•"/>
              </a:pPr>
              <a:r>
                <a:rPr lang="en-US" sz="2200" spc="22">
                  <a:solidFill>
                    <a:srgbClr val="545050"/>
                  </a:solidFill>
                  <a:latin typeface="Hind Guntur Medium"/>
                </a:rPr>
                <a:t>Promotional</a:t>
              </a:r>
            </a:p>
            <a:p>
              <a:pPr marL="474981" indent="-237491" lvl="1">
                <a:lnSpc>
                  <a:spcPts val="3300"/>
                </a:lnSpc>
                <a:buFont typeface="Arial"/>
                <a:buChar char="•"/>
              </a:pPr>
              <a:r>
                <a:rPr lang="en-US" sz="2200" spc="22">
                  <a:solidFill>
                    <a:srgbClr val="545050"/>
                  </a:solidFill>
                  <a:latin typeface="Hind Guntur Medium"/>
                </a:rPr>
                <a:t>Search Engine (SEM)</a:t>
              </a:r>
            </a:p>
            <a:p>
              <a:pPr marL="474981" indent="-237491" lvl="1">
                <a:lnSpc>
                  <a:spcPts val="3300"/>
                </a:lnSpc>
                <a:buFont typeface="Arial"/>
                <a:buChar char="•"/>
              </a:pPr>
              <a:r>
                <a:rPr lang="en-US" sz="2200" spc="22">
                  <a:solidFill>
                    <a:srgbClr val="545050"/>
                  </a:solidFill>
                  <a:latin typeface="Hind Guntur Medium"/>
                </a:rPr>
                <a:t>Social</a:t>
              </a:r>
            </a:p>
            <a:p>
              <a:pPr marL="474981" indent="-237491" lvl="1">
                <a:lnSpc>
                  <a:spcPts val="3300"/>
                </a:lnSpc>
                <a:buFont typeface="Arial"/>
                <a:buChar char="•"/>
              </a:pPr>
              <a:r>
                <a:rPr lang="en-US" sz="2200" spc="22">
                  <a:solidFill>
                    <a:srgbClr val="545050"/>
                  </a:solidFill>
                  <a:latin typeface="Hind Guntur Medium"/>
                </a:rPr>
                <a:t>Traditional</a:t>
              </a:r>
            </a:p>
            <a:p>
              <a:pPr marL="474981" indent="-237491" lvl="1">
                <a:lnSpc>
                  <a:spcPts val="3300"/>
                </a:lnSpc>
                <a:buFont typeface="Arial"/>
                <a:buChar char="•"/>
              </a:pPr>
              <a:r>
                <a:rPr lang="en-US" sz="2200" spc="22">
                  <a:solidFill>
                    <a:srgbClr val="545050"/>
                  </a:solidFill>
                  <a:latin typeface="Hind Guntur Medium"/>
                </a:rPr>
                <a:t>Video</a:t>
              </a:r>
            </a:p>
          </p:txBody>
        </p:sp>
      </p:grpSp>
      <p:sp>
        <p:nvSpPr>
          <p:cNvPr name="TextBox 14" id="14"/>
          <p:cNvSpPr txBox="true"/>
          <p:nvPr/>
        </p:nvSpPr>
        <p:spPr>
          <a:xfrm rot="0">
            <a:off x="1028700" y="3288604"/>
            <a:ext cx="4720364" cy="4675663"/>
          </a:xfrm>
          <a:prstGeom prst="rect">
            <a:avLst/>
          </a:prstGeom>
        </p:spPr>
        <p:txBody>
          <a:bodyPr anchor="t" rtlCol="false" tIns="0" lIns="0" bIns="0" rIns="0">
            <a:spAutoFit/>
          </a:bodyPr>
          <a:lstStyle/>
          <a:p>
            <a:pPr>
              <a:lnSpc>
                <a:spcPts val="3080"/>
              </a:lnSpc>
            </a:pPr>
            <a:r>
              <a:rPr lang="en-US" sz="2200">
                <a:solidFill>
                  <a:srgbClr val="FFFFFF"/>
                </a:solidFill>
                <a:latin typeface="Open Sans Light"/>
              </a:rPr>
              <a:t>Marketing is the life blood of your company. Marketing allows you to effectively engage with your customer by building and maintaining the reputation of your business. The implementation of an effective marketing strategy creates and ongoing relationship of trust and communication between your business and its customers, helps boost sales and keeps your company relevant in the eyes of consumers.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flipH="false" flipV="false">
            <a:off x="0" y="0"/>
            <a:ext cx="18288000" cy="10287000"/>
          </a:xfrm>
          <a:prstGeom prst="rect">
            <a:avLst/>
          </a:prstGeom>
        </p:spPr>
      </p:pic>
      <p:sp>
        <p:nvSpPr>
          <p:cNvPr name="AutoShape 3" id="3"/>
          <p:cNvSpPr/>
          <p:nvPr/>
        </p:nvSpPr>
        <p:spPr>
          <a:xfrm rot="0">
            <a:off x="8464682" y="1028700"/>
            <a:ext cx="8794618" cy="8229600"/>
          </a:xfrm>
          <a:prstGeom prst="rect">
            <a:avLst/>
          </a:prstGeom>
          <a:solidFill>
            <a:srgbClr val="D7CDCC">
              <a:alpha val="80000"/>
            </a:srgbClr>
          </a:solidFill>
        </p:spPr>
      </p:sp>
      <p:grpSp>
        <p:nvGrpSpPr>
          <p:cNvPr name="Group 4" id="4"/>
          <p:cNvGrpSpPr>
            <a:grpSpLocks noChangeAspect="true"/>
          </p:cNvGrpSpPr>
          <p:nvPr/>
        </p:nvGrpSpPr>
        <p:grpSpPr>
          <a:xfrm rot="0">
            <a:off x="8118809" y="4079665"/>
            <a:ext cx="2050382" cy="2834699"/>
            <a:chOff x="0" y="0"/>
            <a:chExt cx="2426970" cy="3355340"/>
          </a:xfrm>
        </p:grpSpPr>
        <p:sp>
          <p:nvSpPr>
            <p:cNvPr name="Freeform 5" id="5"/>
            <p:cNvSpPr/>
            <p:nvPr/>
          </p:nvSpPr>
          <p:spPr>
            <a:xfrm flipH="false" flipV="false" rot="0">
              <a:off x="0" y="2540"/>
              <a:ext cx="2426970" cy="3355340"/>
            </a:xfrm>
            <a:custGeom>
              <a:avLst/>
              <a:gdLst/>
              <a:ahLst/>
              <a:cxnLst/>
              <a:rect r="r" b="b" t="t" l="l"/>
              <a:pathLst>
                <a:path h="3355340" w="2426970">
                  <a:moveTo>
                    <a:pt x="1798320" y="3290570"/>
                  </a:moveTo>
                  <a:cubicBezTo>
                    <a:pt x="1920240" y="3248660"/>
                    <a:pt x="2029460" y="3185160"/>
                    <a:pt x="2122170" y="3102610"/>
                  </a:cubicBezTo>
                  <a:cubicBezTo>
                    <a:pt x="2214880" y="3020060"/>
                    <a:pt x="2289810" y="2919730"/>
                    <a:pt x="2344420" y="2802890"/>
                  </a:cubicBezTo>
                  <a:cubicBezTo>
                    <a:pt x="2399030" y="2684780"/>
                    <a:pt x="2426970" y="2550160"/>
                    <a:pt x="2426970" y="2402840"/>
                  </a:cubicBezTo>
                  <a:cubicBezTo>
                    <a:pt x="2426970" y="2292350"/>
                    <a:pt x="2411730" y="2188210"/>
                    <a:pt x="2381250" y="2091690"/>
                  </a:cubicBezTo>
                  <a:cubicBezTo>
                    <a:pt x="2350770" y="1995170"/>
                    <a:pt x="2307590" y="1908810"/>
                    <a:pt x="2251710" y="1832610"/>
                  </a:cubicBezTo>
                  <a:cubicBezTo>
                    <a:pt x="2197100" y="1756410"/>
                    <a:pt x="2131060" y="1690370"/>
                    <a:pt x="2056130" y="1637030"/>
                  </a:cubicBezTo>
                  <a:cubicBezTo>
                    <a:pt x="2039620" y="1624330"/>
                    <a:pt x="2021840" y="1612900"/>
                    <a:pt x="2004060" y="1602740"/>
                  </a:cubicBezTo>
                  <a:cubicBezTo>
                    <a:pt x="2012950" y="1596390"/>
                    <a:pt x="2021840" y="1590040"/>
                    <a:pt x="2029460" y="1583690"/>
                  </a:cubicBezTo>
                  <a:cubicBezTo>
                    <a:pt x="2095500" y="1532890"/>
                    <a:pt x="2152650" y="1471930"/>
                    <a:pt x="2200910" y="1403350"/>
                  </a:cubicBezTo>
                  <a:cubicBezTo>
                    <a:pt x="2249170" y="1334770"/>
                    <a:pt x="2287270" y="1254760"/>
                    <a:pt x="2313940" y="1168400"/>
                  </a:cubicBezTo>
                  <a:cubicBezTo>
                    <a:pt x="2340610" y="1082040"/>
                    <a:pt x="2354580" y="986790"/>
                    <a:pt x="2354580" y="885190"/>
                  </a:cubicBezTo>
                  <a:cubicBezTo>
                    <a:pt x="2354580" y="754380"/>
                    <a:pt x="2330450" y="633730"/>
                    <a:pt x="2282190" y="524510"/>
                  </a:cubicBezTo>
                  <a:cubicBezTo>
                    <a:pt x="2233930" y="415290"/>
                    <a:pt x="2167890" y="321310"/>
                    <a:pt x="2082800" y="243840"/>
                  </a:cubicBezTo>
                  <a:cubicBezTo>
                    <a:pt x="1998980" y="166370"/>
                    <a:pt x="1898650" y="106680"/>
                    <a:pt x="1785620" y="63500"/>
                  </a:cubicBezTo>
                  <a:cubicBezTo>
                    <a:pt x="1672590" y="21590"/>
                    <a:pt x="1548130" y="0"/>
                    <a:pt x="1416050" y="0"/>
                  </a:cubicBezTo>
                  <a:lnTo>
                    <a:pt x="0" y="0"/>
                  </a:lnTo>
                  <a:lnTo>
                    <a:pt x="0" y="3355340"/>
                  </a:lnTo>
                  <a:lnTo>
                    <a:pt x="1417320" y="3355340"/>
                  </a:lnTo>
                  <a:cubicBezTo>
                    <a:pt x="1550670" y="3352800"/>
                    <a:pt x="1678940" y="3332480"/>
                    <a:pt x="1798320" y="3290570"/>
                  </a:cubicBezTo>
                  <a:close/>
                  <a:moveTo>
                    <a:pt x="1539240" y="1102360"/>
                  </a:moveTo>
                  <a:cubicBezTo>
                    <a:pt x="1527810" y="1135380"/>
                    <a:pt x="1511300" y="1162050"/>
                    <a:pt x="1487170" y="1186180"/>
                  </a:cubicBezTo>
                  <a:cubicBezTo>
                    <a:pt x="1464310" y="1210310"/>
                    <a:pt x="1433830" y="1230630"/>
                    <a:pt x="1397000" y="1245870"/>
                  </a:cubicBezTo>
                  <a:cubicBezTo>
                    <a:pt x="1360170" y="1261110"/>
                    <a:pt x="1314450" y="1268730"/>
                    <a:pt x="1259840" y="1268730"/>
                  </a:cubicBezTo>
                  <a:lnTo>
                    <a:pt x="783590" y="1268730"/>
                  </a:lnTo>
                  <a:lnTo>
                    <a:pt x="783590" y="736600"/>
                  </a:lnTo>
                  <a:lnTo>
                    <a:pt x="1289050" y="736600"/>
                  </a:lnTo>
                  <a:cubicBezTo>
                    <a:pt x="1375410" y="736600"/>
                    <a:pt x="1441450" y="756920"/>
                    <a:pt x="1490980" y="800100"/>
                  </a:cubicBezTo>
                  <a:cubicBezTo>
                    <a:pt x="1535430" y="839470"/>
                    <a:pt x="1558290" y="900430"/>
                    <a:pt x="1558290" y="988060"/>
                  </a:cubicBezTo>
                  <a:cubicBezTo>
                    <a:pt x="1558290" y="1028700"/>
                    <a:pt x="1551940" y="1068070"/>
                    <a:pt x="1539240" y="1102360"/>
                  </a:cubicBezTo>
                  <a:close/>
                  <a:moveTo>
                    <a:pt x="1606550" y="2194560"/>
                  </a:moveTo>
                  <a:cubicBezTo>
                    <a:pt x="1620520" y="2236470"/>
                    <a:pt x="1628140" y="2280920"/>
                    <a:pt x="1628140" y="2327910"/>
                  </a:cubicBezTo>
                  <a:cubicBezTo>
                    <a:pt x="1628140" y="2377440"/>
                    <a:pt x="1620520" y="2419350"/>
                    <a:pt x="1605280" y="2454910"/>
                  </a:cubicBezTo>
                  <a:cubicBezTo>
                    <a:pt x="1590040" y="2490470"/>
                    <a:pt x="1570990" y="2518410"/>
                    <a:pt x="1545590" y="2541270"/>
                  </a:cubicBezTo>
                  <a:cubicBezTo>
                    <a:pt x="1518920" y="2565400"/>
                    <a:pt x="1489710" y="2583180"/>
                    <a:pt x="1452880" y="2594610"/>
                  </a:cubicBezTo>
                  <a:cubicBezTo>
                    <a:pt x="1414780" y="2607310"/>
                    <a:pt x="1371600" y="2614930"/>
                    <a:pt x="1324610" y="2614930"/>
                  </a:cubicBezTo>
                  <a:lnTo>
                    <a:pt x="783590" y="2614930"/>
                  </a:lnTo>
                  <a:lnTo>
                    <a:pt x="783590" y="2001520"/>
                  </a:lnTo>
                  <a:lnTo>
                    <a:pt x="1297940" y="2001520"/>
                  </a:lnTo>
                  <a:cubicBezTo>
                    <a:pt x="1357630" y="2001520"/>
                    <a:pt x="1408430" y="2010410"/>
                    <a:pt x="1450340" y="2026920"/>
                  </a:cubicBezTo>
                  <a:cubicBezTo>
                    <a:pt x="1490980" y="2043430"/>
                    <a:pt x="1522730" y="2065020"/>
                    <a:pt x="1548130" y="2092960"/>
                  </a:cubicBezTo>
                  <a:cubicBezTo>
                    <a:pt x="1573530" y="2123440"/>
                    <a:pt x="1592580" y="2156460"/>
                    <a:pt x="1606550" y="2194560"/>
                  </a:cubicBezTo>
                  <a:close/>
                </a:path>
              </a:pathLst>
            </a:custGeom>
            <a:blipFill>
              <a:blip r:embed="rId3">
                <a:alphaModFix amt="84000"/>
              </a:blip>
              <a:stretch>
                <a:fillRect l="-53559" t="0" r="-53559" b="0"/>
              </a:stretch>
            </a:blipFill>
          </p:spPr>
        </p:sp>
      </p:grpSp>
      <p:grpSp>
        <p:nvGrpSpPr>
          <p:cNvPr name="Group 6" id="6"/>
          <p:cNvGrpSpPr>
            <a:grpSpLocks noChangeAspect="true"/>
          </p:cNvGrpSpPr>
          <p:nvPr/>
        </p:nvGrpSpPr>
        <p:grpSpPr>
          <a:xfrm rot="0">
            <a:off x="9884218" y="5282454"/>
            <a:ext cx="1848809" cy="2431335"/>
            <a:chOff x="0" y="0"/>
            <a:chExt cx="2551430" cy="3355340"/>
          </a:xfrm>
        </p:grpSpPr>
        <p:sp>
          <p:nvSpPr>
            <p:cNvPr name="Freeform 7" id="7"/>
            <p:cNvSpPr/>
            <p:nvPr/>
          </p:nvSpPr>
          <p:spPr>
            <a:xfrm flipH="false" flipV="false" rot="0">
              <a:off x="0" y="0"/>
              <a:ext cx="2550160" cy="3355340"/>
            </a:xfrm>
            <a:custGeom>
              <a:avLst/>
              <a:gdLst/>
              <a:ahLst/>
              <a:cxnLst/>
              <a:rect r="r" b="b" t="t" l="l"/>
              <a:pathLst>
                <a:path h="3355340" w="2550160">
                  <a:moveTo>
                    <a:pt x="783590" y="2045970"/>
                  </a:moveTo>
                  <a:lnTo>
                    <a:pt x="1191260" y="2045970"/>
                  </a:lnTo>
                  <a:lnTo>
                    <a:pt x="1697990" y="3355340"/>
                  </a:lnTo>
                  <a:lnTo>
                    <a:pt x="2550160" y="3355340"/>
                  </a:lnTo>
                  <a:lnTo>
                    <a:pt x="1940560" y="1864360"/>
                  </a:lnTo>
                  <a:cubicBezTo>
                    <a:pt x="1992630" y="1836420"/>
                    <a:pt x="2040890" y="1802130"/>
                    <a:pt x="2085340" y="1765300"/>
                  </a:cubicBezTo>
                  <a:cubicBezTo>
                    <a:pt x="2156460" y="1705610"/>
                    <a:pt x="2217420" y="1635760"/>
                    <a:pt x="2266950" y="1559560"/>
                  </a:cubicBezTo>
                  <a:cubicBezTo>
                    <a:pt x="2316480" y="1482090"/>
                    <a:pt x="2354580" y="1395730"/>
                    <a:pt x="2381250" y="1303020"/>
                  </a:cubicBezTo>
                  <a:cubicBezTo>
                    <a:pt x="2407920" y="1210310"/>
                    <a:pt x="2420620" y="1109980"/>
                    <a:pt x="2420620" y="1004570"/>
                  </a:cubicBezTo>
                  <a:cubicBezTo>
                    <a:pt x="2420620" y="863600"/>
                    <a:pt x="2399030" y="730250"/>
                    <a:pt x="2354580" y="609600"/>
                  </a:cubicBezTo>
                  <a:cubicBezTo>
                    <a:pt x="2310130" y="486410"/>
                    <a:pt x="2241550" y="377190"/>
                    <a:pt x="2153920" y="287020"/>
                  </a:cubicBezTo>
                  <a:cubicBezTo>
                    <a:pt x="2065020" y="196850"/>
                    <a:pt x="1954530" y="125730"/>
                    <a:pt x="1823720" y="74930"/>
                  </a:cubicBezTo>
                  <a:cubicBezTo>
                    <a:pt x="1696720" y="25400"/>
                    <a:pt x="1548130" y="0"/>
                    <a:pt x="1383030" y="0"/>
                  </a:cubicBezTo>
                  <a:lnTo>
                    <a:pt x="0" y="0"/>
                  </a:lnTo>
                  <a:lnTo>
                    <a:pt x="0" y="3355340"/>
                  </a:lnTo>
                  <a:lnTo>
                    <a:pt x="783590" y="3355340"/>
                  </a:lnTo>
                  <a:lnTo>
                    <a:pt x="783590" y="2045970"/>
                  </a:lnTo>
                  <a:close/>
                  <a:moveTo>
                    <a:pt x="783590" y="739140"/>
                  </a:moveTo>
                  <a:lnTo>
                    <a:pt x="1323340" y="739140"/>
                  </a:lnTo>
                  <a:cubicBezTo>
                    <a:pt x="1422400" y="739140"/>
                    <a:pt x="1492250" y="760730"/>
                    <a:pt x="1530350" y="803910"/>
                  </a:cubicBezTo>
                  <a:cubicBezTo>
                    <a:pt x="1572260" y="850900"/>
                    <a:pt x="1592580" y="916940"/>
                    <a:pt x="1592580" y="1004570"/>
                  </a:cubicBezTo>
                  <a:cubicBezTo>
                    <a:pt x="1592580" y="1108710"/>
                    <a:pt x="1569720" y="1187450"/>
                    <a:pt x="1524000" y="1240790"/>
                  </a:cubicBezTo>
                  <a:cubicBezTo>
                    <a:pt x="1482090" y="1289050"/>
                    <a:pt x="1407160" y="1314450"/>
                    <a:pt x="1301750" y="1314450"/>
                  </a:cubicBezTo>
                  <a:lnTo>
                    <a:pt x="783590" y="1314450"/>
                  </a:lnTo>
                  <a:lnTo>
                    <a:pt x="783590" y="739140"/>
                  </a:lnTo>
                  <a:close/>
                </a:path>
              </a:pathLst>
            </a:custGeom>
            <a:blipFill>
              <a:blip r:embed="rId4"/>
              <a:stretch>
                <a:fillRect l="-48680" t="0" r="-48680" b="0"/>
              </a:stretch>
            </a:blipFill>
          </p:spPr>
        </p:sp>
      </p:grpSp>
      <p:grpSp>
        <p:nvGrpSpPr>
          <p:cNvPr name="Group 8" id="8"/>
          <p:cNvGrpSpPr>
            <a:grpSpLocks noChangeAspect="true"/>
          </p:cNvGrpSpPr>
          <p:nvPr/>
        </p:nvGrpSpPr>
        <p:grpSpPr>
          <a:xfrm rot="0">
            <a:off x="12861991" y="4801196"/>
            <a:ext cx="2375217" cy="3446086"/>
            <a:chOff x="0" y="0"/>
            <a:chExt cx="2312670" cy="3355340"/>
          </a:xfrm>
        </p:grpSpPr>
        <p:sp>
          <p:nvSpPr>
            <p:cNvPr name="Freeform 9" id="9"/>
            <p:cNvSpPr/>
            <p:nvPr/>
          </p:nvSpPr>
          <p:spPr>
            <a:xfrm flipH="false" flipV="false" rot="0">
              <a:off x="0" y="0"/>
              <a:ext cx="2312670" cy="3355340"/>
            </a:xfrm>
            <a:custGeom>
              <a:avLst/>
              <a:gdLst/>
              <a:ahLst/>
              <a:cxnLst/>
              <a:rect r="r" b="b" t="t" l="l"/>
              <a:pathLst>
                <a:path h="3355340" w="2312670">
                  <a:moveTo>
                    <a:pt x="1588770" y="1684020"/>
                  </a:moveTo>
                  <a:lnTo>
                    <a:pt x="673100" y="0"/>
                  </a:lnTo>
                  <a:lnTo>
                    <a:pt x="0" y="0"/>
                  </a:lnTo>
                  <a:lnTo>
                    <a:pt x="0" y="3355340"/>
                  </a:lnTo>
                  <a:lnTo>
                    <a:pt x="716280" y="3355340"/>
                  </a:lnTo>
                  <a:lnTo>
                    <a:pt x="716280" y="1671320"/>
                  </a:lnTo>
                  <a:lnTo>
                    <a:pt x="1633220" y="3355340"/>
                  </a:lnTo>
                  <a:lnTo>
                    <a:pt x="2312670" y="3355340"/>
                  </a:lnTo>
                  <a:lnTo>
                    <a:pt x="2312670" y="0"/>
                  </a:lnTo>
                  <a:lnTo>
                    <a:pt x="1588770" y="0"/>
                  </a:lnTo>
                  <a:close/>
                </a:path>
              </a:pathLst>
            </a:custGeom>
            <a:blipFill>
              <a:blip r:embed="rId5"/>
              <a:stretch>
                <a:fillRect l="-97062" t="0" r="-73492" b="0"/>
              </a:stretch>
            </a:blipFill>
          </p:spPr>
        </p:sp>
      </p:grpSp>
      <p:grpSp>
        <p:nvGrpSpPr>
          <p:cNvPr name="Group 10" id="10"/>
          <p:cNvGrpSpPr>
            <a:grpSpLocks noChangeAspect="true"/>
          </p:cNvGrpSpPr>
          <p:nvPr/>
        </p:nvGrpSpPr>
        <p:grpSpPr>
          <a:xfrm rot="0">
            <a:off x="10808622" y="5874822"/>
            <a:ext cx="2669749" cy="3072071"/>
            <a:chOff x="0" y="0"/>
            <a:chExt cx="2915920" cy="3355340"/>
          </a:xfrm>
        </p:grpSpPr>
        <p:sp>
          <p:nvSpPr>
            <p:cNvPr name="Freeform 11" id="11"/>
            <p:cNvSpPr/>
            <p:nvPr/>
          </p:nvSpPr>
          <p:spPr>
            <a:xfrm flipH="false" flipV="false" rot="0">
              <a:off x="0" y="0"/>
              <a:ext cx="2915920" cy="3356610"/>
            </a:xfrm>
            <a:custGeom>
              <a:avLst/>
              <a:gdLst/>
              <a:ahLst/>
              <a:cxnLst/>
              <a:rect r="r" b="b" t="t" l="l"/>
              <a:pathLst>
                <a:path h="3356610" w="2915920">
                  <a:moveTo>
                    <a:pt x="960120" y="2739390"/>
                  </a:moveTo>
                  <a:lnTo>
                    <a:pt x="1921510" y="2739390"/>
                  </a:lnTo>
                  <a:lnTo>
                    <a:pt x="2108200" y="3356610"/>
                  </a:lnTo>
                  <a:lnTo>
                    <a:pt x="2915920" y="3356610"/>
                  </a:lnTo>
                  <a:lnTo>
                    <a:pt x="1869440" y="0"/>
                  </a:lnTo>
                  <a:lnTo>
                    <a:pt x="1049020" y="0"/>
                  </a:lnTo>
                  <a:lnTo>
                    <a:pt x="0" y="3355340"/>
                  </a:lnTo>
                  <a:lnTo>
                    <a:pt x="778510" y="3355340"/>
                  </a:lnTo>
                  <a:lnTo>
                    <a:pt x="960120" y="2739390"/>
                  </a:lnTo>
                  <a:close/>
                  <a:moveTo>
                    <a:pt x="1442720" y="1111250"/>
                  </a:moveTo>
                  <a:lnTo>
                    <a:pt x="1701800" y="2000250"/>
                  </a:lnTo>
                  <a:lnTo>
                    <a:pt x="1179830" y="2000250"/>
                  </a:lnTo>
                  <a:lnTo>
                    <a:pt x="1442720" y="1111250"/>
                  </a:lnTo>
                  <a:close/>
                </a:path>
              </a:pathLst>
            </a:custGeom>
            <a:blipFill>
              <a:blip r:embed="rId6"/>
              <a:stretch>
                <a:fillRect l="-55207" t="0" r="-17462" b="0"/>
              </a:stretch>
            </a:blipFill>
          </p:spPr>
        </p:sp>
      </p:grpSp>
      <p:grpSp>
        <p:nvGrpSpPr>
          <p:cNvPr name="Group 12" id="12"/>
          <p:cNvGrpSpPr>
            <a:grpSpLocks noChangeAspect="true"/>
          </p:cNvGrpSpPr>
          <p:nvPr/>
        </p:nvGrpSpPr>
        <p:grpSpPr>
          <a:xfrm rot="0">
            <a:off x="15010052" y="3960924"/>
            <a:ext cx="2454826" cy="3393851"/>
            <a:chOff x="0" y="0"/>
            <a:chExt cx="2426970" cy="3355340"/>
          </a:xfrm>
        </p:grpSpPr>
        <p:sp>
          <p:nvSpPr>
            <p:cNvPr name="Freeform 13" id="13"/>
            <p:cNvSpPr/>
            <p:nvPr/>
          </p:nvSpPr>
          <p:spPr>
            <a:xfrm flipH="false" flipV="false" rot="0">
              <a:off x="0" y="0"/>
              <a:ext cx="2426970" cy="3355340"/>
            </a:xfrm>
            <a:custGeom>
              <a:avLst/>
              <a:gdLst/>
              <a:ahLst/>
              <a:cxnLst/>
              <a:rect r="r" b="b" t="t" l="l"/>
              <a:pathLst>
                <a:path h="3355340" w="2426970">
                  <a:moveTo>
                    <a:pt x="1653540" y="3244850"/>
                  </a:moveTo>
                  <a:cubicBezTo>
                    <a:pt x="1819910" y="3169920"/>
                    <a:pt x="1963420" y="3056890"/>
                    <a:pt x="2077720" y="2908300"/>
                  </a:cubicBezTo>
                  <a:cubicBezTo>
                    <a:pt x="2190750" y="2763520"/>
                    <a:pt x="2278380" y="2580640"/>
                    <a:pt x="2338070" y="2366010"/>
                  </a:cubicBezTo>
                  <a:cubicBezTo>
                    <a:pt x="2396490" y="2155190"/>
                    <a:pt x="2426970" y="1908810"/>
                    <a:pt x="2426970" y="1631950"/>
                  </a:cubicBezTo>
                  <a:cubicBezTo>
                    <a:pt x="2426970" y="1369060"/>
                    <a:pt x="2396490" y="1135380"/>
                    <a:pt x="2338070" y="935990"/>
                  </a:cubicBezTo>
                  <a:cubicBezTo>
                    <a:pt x="2278380" y="732790"/>
                    <a:pt x="2189480" y="560070"/>
                    <a:pt x="2076450" y="421640"/>
                  </a:cubicBezTo>
                  <a:cubicBezTo>
                    <a:pt x="1960880" y="281940"/>
                    <a:pt x="1818640" y="173990"/>
                    <a:pt x="1651000" y="104140"/>
                  </a:cubicBezTo>
                  <a:cubicBezTo>
                    <a:pt x="1487170" y="35560"/>
                    <a:pt x="1301750" y="0"/>
                    <a:pt x="1098550" y="0"/>
                  </a:cubicBezTo>
                  <a:lnTo>
                    <a:pt x="0" y="0"/>
                  </a:lnTo>
                  <a:lnTo>
                    <a:pt x="0" y="3355340"/>
                  </a:lnTo>
                  <a:lnTo>
                    <a:pt x="1098550" y="3355340"/>
                  </a:lnTo>
                  <a:cubicBezTo>
                    <a:pt x="1301750" y="3355340"/>
                    <a:pt x="1488440" y="3318510"/>
                    <a:pt x="1653540" y="3244850"/>
                  </a:cubicBezTo>
                  <a:close/>
                  <a:moveTo>
                    <a:pt x="1043940" y="739140"/>
                  </a:moveTo>
                  <a:cubicBezTo>
                    <a:pt x="1134110" y="739140"/>
                    <a:pt x="1215390" y="754380"/>
                    <a:pt x="1285240" y="786130"/>
                  </a:cubicBezTo>
                  <a:cubicBezTo>
                    <a:pt x="1355090" y="816610"/>
                    <a:pt x="1412240" y="861060"/>
                    <a:pt x="1461770" y="922020"/>
                  </a:cubicBezTo>
                  <a:cubicBezTo>
                    <a:pt x="1512570" y="984250"/>
                    <a:pt x="1551940" y="1064260"/>
                    <a:pt x="1579880" y="1160780"/>
                  </a:cubicBezTo>
                  <a:cubicBezTo>
                    <a:pt x="1609090" y="1261110"/>
                    <a:pt x="1623060" y="1381760"/>
                    <a:pt x="1623060" y="1518920"/>
                  </a:cubicBezTo>
                  <a:lnTo>
                    <a:pt x="1623060" y="1746250"/>
                  </a:lnTo>
                  <a:cubicBezTo>
                    <a:pt x="1623060" y="1899920"/>
                    <a:pt x="1607820" y="2035810"/>
                    <a:pt x="1578610" y="2148840"/>
                  </a:cubicBezTo>
                  <a:cubicBezTo>
                    <a:pt x="1550670" y="2258060"/>
                    <a:pt x="1510030" y="2348230"/>
                    <a:pt x="1459230" y="2418080"/>
                  </a:cubicBezTo>
                  <a:cubicBezTo>
                    <a:pt x="1409700" y="2485390"/>
                    <a:pt x="1351280" y="2534920"/>
                    <a:pt x="1282700" y="2567940"/>
                  </a:cubicBezTo>
                  <a:cubicBezTo>
                    <a:pt x="1212850" y="2600960"/>
                    <a:pt x="1132840" y="2618740"/>
                    <a:pt x="1045210" y="2618740"/>
                  </a:cubicBezTo>
                  <a:lnTo>
                    <a:pt x="783590" y="2618740"/>
                  </a:lnTo>
                  <a:lnTo>
                    <a:pt x="783590" y="739140"/>
                  </a:lnTo>
                  <a:lnTo>
                    <a:pt x="1043940" y="739140"/>
                  </a:lnTo>
                  <a:close/>
                </a:path>
              </a:pathLst>
            </a:custGeom>
            <a:blipFill>
              <a:blip r:embed="rId7"/>
              <a:stretch>
                <a:fillRect l="-74214" t="0" r="-33164" b="0"/>
              </a:stretch>
            </a:blipFill>
          </p:spPr>
        </p:sp>
      </p:grpSp>
      <p:sp>
        <p:nvSpPr>
          <p:cNvPr name="Freeform 14" id="14"/>
          <p:cNvSpPr/>
          <p:nvPr/>
        </p:nvSpPr>
        <p:spPr>
          <a:xfrm flipH="false" flipV="false" rot="0">
            <a:off x="-8622150" y="1028700"/>
            <a:ext cx="15518096" cy="9258300"/>
          </a:xfrm>
          <a:custGeom>
            <a:avLst/>
            <a:gdLst/>
            <a:ahLst/>
            <a:cxnLst/>
            <a:rect r="r" b="b" t="t" l="l"/>
            <a:pathLst>
              <a:path h="9258300" w="15518096">
                <a:moveTo>
                  <a:pt x="0" y="0"/>
                </a:moveTo>
                <a:lnTo>
                  <a:pt x="15518095" y="0"/>
                </a:lnTo>
                <a:lnTo>
                  <a:pt x="15518095" y="9258300"/>
                </a:lnTo>
                <a:lnTo>
                  <a:pt x="0" y="9258300"/>
                </a:lnTo>
                <a:lnTo>
                  <a:pt x="0" y="0"/>
                </a:lnTo>
                <a:close/>
              </a:path>
            </a:pathLst>
          </a:custGeom>
          <a:blipFill>
            <a:blip r:embed="rId8">
              <a:alphaModFix amt="80000"/>
            </a:blip>
            <a:stretch>
              <a:fillRect l="0" t="-5888" r="0" b="-5888"/>
            </a:stretch>
          </a:blipFill>
        </p:spPr>
      </p:sp>
      <p:sp>
        <p:nvSpPr>
          <p:cNvPr name="TextBox 15" id="15"/>
          <p:cNvSpPr txBox="true"/>
          <p:nvPr/>
        </p:nvSpPr>
        <p:spPr>
          <a:xfrm rot="0">
            <a:off x="805724" y="2062421"/>
            <a:ext cx="5385890" cy="990600"/>
          </a:xfrm>
          <a:prstGeom prst="rect">
            <a:avLst/>
          </a:prstGeom>
        </p:spPr>
        <p:txBody>
          <a:bodyPr anchor="t" rtlCol="false" tIns="0" lIns="0" bIns="0" rIns="0">
            <a:spAutoFit/>
          </a:bodyPr>
          <a:lstStyle/>
          <a:p>
            <a:pPr>
              <a:lnSpc>
                <a:spcPts val="7800"/>
              </a:lnSpc>
            </a:pPr>
            <a:r>
              <a:rPr lang="en-US" sz="6500" spc="65">
                <a:solidFill>
                  <a:srgbClr val="FFFFFF"/>
                </a:solidFill>
                <a:latin typeface="Hind Guntur Medium"/>
              </a:rPr>
              <a:t>Branding</a:t>
            </a:r>
          </a:p>
        </p:txBody>
      </p:sp>
      <p:sp>
        <p:nvSpPr>
          <p:cNvPr name="TextBox 16" id="16"/>
          <p:cNvSpPr txBox="true"/>
          <p:nvPr/>
        </p:nvSpPr>
        <p:spPr>
          <a:xfrm rot="0">
            <a:off x="9370414" y="1589981"/>
            <a:ext cx="6983155" cy="1463040"/>
          </a:xfrm>
          <a:prstGeom prst="rect">
            <a:avLst/>
          </a:prstGeom>
        </p:spPr>
        <p:txBody>
          <a:bodyPr anchor="t" rtlCol="false" tIns="0" lIns="0" bIns="0" rIns="0">
            <a:spAutoFit/>
          </a:bodyPr>
          <a:lstStyle/>
          <a:p>
            <a:pPr>
              <a:lnSpc>
                <a:spcPts val="3900"/>
              </a:lnSpc>
            </a:pPr>
            <a:r>
              <a:rPr lang="en-US" sz="2600" spc="26">
                <a:solidFill>
                  <a:srgbClr val="545050"/>
                </a:solidFill>
                <a:latin typeface="Hind Guntur Light Bold"/>
              </a:rPr>
              <a:t>"Your brand makes a memorable impression on your customers and lets them know what to expect when they interact with your business."</a:t>
            </a:r>
          </a:p>
        </p:txBody>
      </p:sp>
      <p:sp>
        <p:nvSpPr>
          <p:cNvPr name="TextBox 17" id="17"/>
          <p:cNvSpPr txBox="true"/>
          <p:nvPr/>
        </p:nvSpPr>
        <p:spPr>
          <a:xfrm rot="0">
            <a:off x="1028700" y="8610368"/>
            <a:ext cx="2376881"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Branding Specialist</a:t>
            </a:r>
          </a:p>
        </p:txBody>
      </p:sp>
      <p:sp>
        <p:nvSpPr>
          <p:cNvPr name="TextBox 18" id="18"/>
          <p:cNvSpPr txBox="true"/>
          <p:nvPr/>
        </p:nvSpPr>
        <p:spPr>
          <a:xfrm rot="0">
            <a:off x="805724" y="3358796"/>
            <a:ext cx="5608865" cy="5270622"/>
          </a:xfrm>
          <a:prstGeom prst="rect">
            <a:avLst/>
          </a:prstGeom>
        </p:spPr>
        <p:txBody>
          <a:bodyPr anchor="t" rtlCol="false" tIns="0" lIns="0" bIns="0" rIns="0">
            <a:spAutoFit/>
          </a:bodyPr>
          <a:lstStyle/>
          <a:p>
            <a:pPr>
              <a:lnSpc>
                <a:spcPts val="2973"/>
              </a:lnSpc>
            </a:pPr>
            <a:r>
              <a:rPr lang="en-US" sz="2124">
                <a:solidFill>
                  <a:srgbClr val="FFFFFF"/>
                </a:solidFill>
                <a:latin typeface="Open Sans Light"/>
              </a:rPr>
              <a:t>Your brand is not just a visual representation of your business and staff, it is the touchstone that reflects the identity of your organization.</a:t>
            </a:r>
          </a:p>
          <a:p>
            <a:pPr>
              <a:lnSpc>
                <a:spcPts val="2973"/>
              </a:lnSpc>
            </a:pPr>
          </a:p>
          <a:p>
            <a:pPr>
              <a:lnSpc>
                <a:spcPts val="2973"/>
              </a:lnSpc>
            </a:pPr>
            <a:r>
              <a:rPr lang="en-US" sz="2124">
                <a:solidFill>
                  <a:srgbClr val="FFFFFF"/>
                </a:solidFill>
                <a:latin typeface="Open Sans Light"/>
              </a:rPr>
              <a:t>It symbolizes the story and  impression you want portrayed and helps establish the legacy and reputation you have sought to create.</a:t>
            </a:r>
          </a:p>
          <a:p>
            <a:pPr>
              <a:lnSpc>
                <a:spcPts val="2973"/>
              </a:lnSpc>
            </a:pPr>
          </a:p>
          <a:p>
            <a:pPr>
              <a:lnSpc>
                <a:spcPts val="2973"/>
              </a:lnSpc>
            </a:pPr>
            <a:r>
              <a:rPr lang="en-US" sz="2124">
                <a:solidFill>
                  <a:srgbClr val="FFFFFF"/>
                </a:solidFill>
                <a:latin typeface="Open Sans Light"/>
              </a:rPr>
              <a:t>"As an expert in brand development and logo mark creation, I know how to play to the needs, desires and emotions of my clients' customers."</a:t>
            </a:r>
          </a:p>
          <a:p>
            <a:pPr>
              <a:lnSpc>
                <a:spcPts val="2973"/>
              </a:lnSpc>
            </a:pPr>
          </a:p>
          <a:p>
            <a:pPr>
              <a:lnSpc>
                <a:spcPts val="2973"/>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15730"/>
          <a:stretch>
            <a:fillRect/>
          </a:stretch>
        </p:blipFill>
        <p:spPr>
          <a:xfrm flipH="false" flipV="false">
            <a:off x="0" y="0"/>
            <a:ext cx="18288000" cy="10287000"/>
          </a:xfrm>
          <a:prstGeom prst="rect">
            <a:avLst/>
          </a:prstGeom>
        </p:spPr>
      </p:pic>
      <p:sp>
        <p:nvSpPr>
          <p:cNvPr name="Freeform 3" id="3"/>
          <p:cNvSpPr/>
          <p:nvPr/>
        </p:nvSpPr>
        <p:spPr>
          <a:xfrm flipH="false" flipV="false" rot="0">
            <a:off x="-7138978" y="1010396"/>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5000"/>
            </a:blip>
            <a:stretch>
              <a:fillRect l="0" t="0" r="0" b="0"/>
            </a:stretch>
          </a:blipFill>
        </p:spPr>
      </p:sp>
      <p:grpSp>
        <p:nvGrpSpPr>
          <p:cNvPr name="Group 4" id="4"/>
          <p:cNvGrpSpPr>
            <a:grpSpLocks noChangeAspect="true"/>
          </p:cNvGrpSpPr>
          <p:nvPr/>
        </p:nvGrpSpPr>
        <p:grpSpPr>
          <a:xfrm rot="0">
            <a:off x="7170181" y="5639546"/>
            <a:ext cx="6858000" cy="4114800"/>
            <a:chOff x="0" y="0"/>
            <a:chExt cx="6350000" cy="3810000"/>
          </a:xfrm>
        </p:grpSpPr>
        <p:sp>
          <p:nvSpPr>
            <p:cNvPr name="Freeform 5" id="5"/>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0" t="-17" r="0" b="-11232"/>
              </a:stretch>
            </a:blipFill>
          </p:spPr>
        </p:sp>
        <p:sp>
          <p:nvSpPr>
            <p:cNvPr name="Freeform 6" id="6"/>
            <p:cNvSpPr/>
            <p:nvPr/>
          </p:nvSpPr>
          <p:spPr>
            <a:xfrm flipH="false" flipV="false" rot="0">
              <a:off x="0" y="0"/>
              <a:ext cx="6350000" cy="3810000"/>
            </a:xfrm>
            <a:custGeom>
              <a:avLst/>
              <a:gdLst/>
              <a:ahLst/>
              <a:cxnLst/>
              <a:rect r="r" b="b" t="t" l="l"/>
              <a:pathLst>
                <a:path h="3810000" w="635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383938"/>
            </a:solidFill>
          </p:spPr>
        </p:sp>
      </p:grpSp>
      <p:grpSp>
        <p:nvGrpSpPr>
          <p:cNvPr name="Group 7" id="7"/>
          <p:cNvGrpSpPr>
            <a:grpSpLocks noChangeAspect="true"/>
          </p:cNvGrpSpPr>
          <p:nvPr/>
        </p:nvGrpSpPr>
        <p:grpSpPr>
          <a:xfrm rot="0">
            <a:off x="14717437" y="4096496"/>
            <a:ext cx="3023543" cy="5657850"/>
            <a:chOff x="0" y="0"/>
            <a:chExt cx="3995420" cy="7476490"/>
          </a:xfrm>
        </p:grpSpPr>
        <p:sp>
          <p:nvSpPr>
            <p:cNvPr name="Freeform 8" id="8"/>
            <p:cNvSpPr/>
            <p:nvPr/>
          </p:nvSpPr>
          <p:spPr>
            <a:xfrm flipH="false" flipV="false" rot="0">
              <a:off x="0" y="0"/>
              <a:ext cx="3995420" cy="7475220"/>
            </a:xfrm>
            <a:custGeom>
              <a:avLst/>
              <a:gdLst/>
              <a:ahLst/>
              <a:cxnLst/>
              <a:rect r="r" b="b" t="t" l="l"/>
              <a:pathLst>
                <a:path h="7475220" w="39954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5"/>
              <a:stretch>
                <a:fillRect l="-43547" t="0" r="-43547" b="0"/>
              </a:stretch>
            </a:blipFill>
          </p:spPr>
        </p:sp>
      </p:grpSp>
      <p:grpSp>
        <p:nvGrpSpPr>
          <p:cNvPr name="Group 9" id="9"/>
          <p:cNvGrpSpPr>
            <a:grpSpLocks noChangeAspect="true"/>
          </p:cNvGrpSpPr>
          <p:nvPr/>
        </p:nvGrpSpPr>
        <p:grpSpPr>
          <a:xfrm rot="0">
            <a:off x="12098597" y="114007"/>
            <a:ext cx="4319999" cy="4837534"/>
            <a:chOff x="0" y="0"/>
            <a:chExt cx="6350000" cy="7110730"/>
          </a:xfrm>
        </p:grpSpPr>
        <p:sp>
          <p:nvSpPr>
            <p:cNvPr name="Freeform 10" id="10"/>
            <p:cNvSpPr/>
            <p:nvPr/>
          </p:nvSpPr>
          <p:spPr>
            <a:xfrm flipH="false" flipV="false" rot="0">
              <a:off x="0" y="0"/>
              <a:ext cx="6350000" cy="7110730"/>
            </a:xfrm>
            <a:custGeom>
              <a:avLst/>
              <a:gdLst/>
              <a:ahLst/>
              <a:cxnLst/>
              <a:rect r="r" b="b" t="t" l="l"/>
              <a:pathLst>
                <a:path h="7110730" w="6350000">
                  <a:moveTo>
                    <a:pt x="6350000" y="4700270"/>
                  </a:moveTo>
                  <a:lnTo>
                    <a:pt x="0" y="7110730"/>
                  </a:lnTo>
                  <a:lnTo>
                    <a:pt x="0" y="2410460"/>
                  </a:lnTo>
                  <a:lnTo>
                    <a:pt x="6350000" y="0"/>
                  </a:lnTo>
                  <a:close/>
                </a:path>
              </a:pathLst>
            </a:custGeom>
            <a:blipFill>
              <a:blip r:embed="rId6"/>
              <a:stretch>
                <a:fillRect l="-39927" t="0" r="-27832" b="0"/>
              </a:stretch>
            </a:blipFill>
          </p:spPr>
        </p:sp>
      </p:grpSp>
      <p:grpSp>
        <p:nvGrpSpPr>
          <p:cNvPr name="Group 11" id="11"/>
          <p:cNvGrpSpPr>
            <a:grpSpLocks noChangeAspect="true"/>
          </p:cNvGrpSpPr>
          <p:nvPr/>
        </p:nvGrpSpPr>
        <p:grpSpPr>
          <a:xfrm rot="0">
            <a:off x="7388050" y="1053194"/>
            <a:ext cx="3898347" cy="3898347"/>
            <a:chOff x="0" y="0"/>
            <a:chExt cx="6350000" cy="6350000"/>
          </a:xfrm>
        </p:grpSpPr>
        <p:sp>
          <p:nvSpPr>
            <p:cNvPr name="Freeform 12" id="12"/>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41" t="0" r="-41" b="0"/>
              </a:stretch>
            </a:blipFill>
          </p:spPr>
        </p:sp>
      </p:grpSp>
      <p:sp>
        <p:nvSpPr>
          <p:cNvPr name="TextBox 13" id="13"/>
          <p:cNvSpPr txBox="true"/>
          <p:nvPr/>
        </p:nvSpPr>
        <p:spPr>
          <a:xfrm rot="0">
            <a:off x="1028700" y="1848233"/>
            <a:ext cx="5168233" cy="838200"/>
          </a:xfrm>
          <a:prstGeom prst="rect">
            <a:avLst/>
          </a:prstGeom>
        </p:spPr>
        <p:txBody>
          <a:bodyPr anchor="t" rtlCol="false" tIns="0" lIns="0" bIns="0" rIns="0">
            <a:spAutoFit/>
          </a:bodyPr>
          <a:lstStyle/>
          <a:p>
            <a:pPr>
              <a:lnSpc>
                <a:spcPts val="6600"/>
              </a:lnSpc>
            </a:pPr>
            <a:r>
              <a:rPr lang="en-US" sz="5500" spc="55">
                <a:solidFill>
                  <a:srgbClr val="FFFFFF"/>
                </a:solidFill>
                <a:latin typeface="Hind Guntur Medium"/>
              </a:rPr>
              <a:t>Creative Design</a:t>
            </a:r>
          </a:p>
        </p:txBody>
      </p:sp>
      <p:sp>
        <p:nvSpPr>
          <p:cNvPr name="TextBox 14" id="14"/>
          <p:cNvSpPr txBox="true"/>
          <p:nvPr/>
        </p:nvSpPr>
        <p:spPr>
          <a:xfrm rot="0">
            <a:off x="1028700" y="8796980"/>
            <a:ext cx="3458129"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Creative Design Professional</a:t>
            </a:r>
          </a:p>
        </p:txBody>
      </p:sp>
      <p:sp>
        <p:nvSpPr>
          <p:cNvPr name="TextBox 15" id="15"/>
          <p:cNvSpPr txBox="true"/>
          <p:nvPr/>
        </p:nvSpPr>
        <p:spPr>
          <a:xfrm rot="0">
            <a:off x="1028700" y="3087104"/>
            <a:ext cx="4720387" cy="4675663"/>
          </a:xfrm>
          <a:prstGeom prst="rect">
            <a:avLst/>
          </a:prstGeom>
        </p:spPr>
        <p:txBody>
          <a:bodyPr anchor="t" rtlCol="false" tIns="0" lIns="0" bIns="0" rIns="0">
            <a:spAutoFit/>
          </a:bodyPr>
          <a:lstStyle/>
          <a:p>
            <a:pPr>
              <a:lnSpc>
                <a:spcPts val="3080"/>
              </a:lnSpc>
            </a:pPr>
            <a:r>
              <a:rPr lang="en-US" sz="2200">
                <a:solidFill>
                  <a:srgbClr val="FFFFFF"/>
                </a:solidFill>
                <a:latin typeface="Open Sans Light"/>
              </a:rPr>
              <a:t>From marketing materials to digital artwork, from animation to signage, a creative design expert reflects the uniqueness of your messaging and the creativity of your organization.</a:t>
            </a:r>
          </a:p>
          <a:p>
            <a:pPr>
              <a:lnSpc>
                <a:spcPts val="3080"/>
              </a:lnSpc>
            </a:pPr>
          </a:p>
          <a:p>
            <a:pPr>
              <a:lnSpc>
                <a:spcPts val="3080"/>
              </a:lnSpc>
            </a:pPr>
            <a:r>
              <a:rPr lang="en-US" sz="2200">
                <a:solidFill>
                  <a:srgbClr val="FFFFFF"/>
                </a:solidFill>
                <a:latin typeface="Open Sans Light"/>
              </a:rPr>
              <a:t>With decades of design experience, I create appealing, innovative and professional content that engages in a memorable and at times humorous way with customers, prospects and employees.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a:off x="0" y="0"/>
            <a:ext cx="18288000" cy="10287000"/>
          </a:xfrm>
          <a:prstGeom prst="rect">
            <a:avLst/>
          </a:prstGeom>
        </p:spPr>
      </p:pic>
      <p:sp>
        <p:nvSpPr>
          <p:cNvPr name="Freeform 3" id="3"/>
          <p:cNvSpPr/>
          <p:nvPr/>
        </p:nvSpPr>
        <p:spPr>
          <a:xfrm flipH="false" flipV="false" rot="0">
            <a:off x="-6447129"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5000"/>
            </a:blip>
            <a:stretch>
              <a:fillRect l="0" t="0" r="0" b="0"/>
            </a:stretch>
          </a:blipFill>
        </p:spPr>
      </p:sp>
      <p:grpSp>
        <p:nvGrpSpPr>
          <p:cNvPr name="Group 4" id="4"/>
          <p:cNvGrpSpPr>
            <a:grpSpLocks noChangeAspect="true"/>
          </p:cNvGrpSpPr>
          <p:nvPr/>
        </p:nvGrpSpPr>
        <p:grpSpPr>
          <a:xfrm rot="0">
            <a:off x="8074041" y="1028700"/>
            <a:ext cx="8785228" cy="4941691"/>
            <a:chOff x="0" y="0"/>
            <a:chExt cx="5852160" cy="3291840"/>
          </a:xfrm>
        </p:grpSpPr>
        <p:sp>
          <p:nvSpPr>
            <p:cNvPr name="Freeform 5" id="5"/>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blipFill>
              <a:blip r:embed="rId4"/>
              <a:stretch>
                <a:fillRect l="-11864" t="0" r="-11864" b="0"/>
              </a:stretch>
            </a:blipFill>
          </p:spPr>
        </p:sp>
        <p:sp>
          <p:nvSpPr>
            <p:cNvPr name="Freeform 6" id="6"/>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5"/>
              <a:stretch>
                <a:fillRect l="-11384" t="0" r="-11384" b="0"/>
              </a:stretch>
            </a:blipFill>
          </p:spPr>
        </p:sp>
        <p:sp>
          <p:nvSpPr>
            <p:cNvPr name="Freeform 7" id="7"/>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6"/>
              <a:stretch>
                <a:fillRect l="-14807" t="0" r="-14807" b="0"/>
              </a:stretch>
            </a:blipFill>
          </p:spPr>
        </p:sp>
        <p:sp>
          <p:nvSpPr>
            <p:cNvPr name="Freeform 8" id="8"/>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7"/>
              <a:stretch>
                <a:fillRect l="0" t="0" r="0" b="0"/>
              </a:stretch>
            </a:blipFill>
          </p:spPr>
        </p:sp>
      </p:grpSp>
      <p:grpSp>
        <p:nvGrpSpPr>
          <p:cNvPr name="Group 9" id="9"/>
          <p:cNvGrpSpPr>
            <a:grpSpLocks noChangeAspect="true"/>
          </p:cNvGrpSpPr>
          <p:nvPr/>
        </p:nvGrpSpPr>
        <p:grpSpPr>
          <a:xfrm rot="0">
            <a:off x="12615945" y="6533917"/>
            <a:ext cx="5368543" cy="3277513"/>
            <a:chOff x="0" y="0"/>
            <a:chExt cx="1160780" cy="708660"/>
          </a:xfrm>
        </p:grpSpPr>
        <p:sp>
          <p:nvSpPr>
            <p:cNvPr name="Freeform 10" id="10"/>
            <p:cNvSpPr/>
            <p:nvPr/>
          </p:nvSpPr>
          <p:spPr>
            <a:xfrm flipH="false" flipV="false" rot="0">
              <a:off x="0" y="0"/>
              <a:ext cx="1160780" cy="708660"/>
            </a:xfrm>
            <a:custGeom>
              <a:avLst/>
              <a:gdLst/>
              <a:ahLst/>
              <a:cxnLst/>
              <a:rect r="r" b="b" t="t" l="l"/>
              <a:pathLst>
                <a:path h="708660" w="1160780">
                  <a:moveTo>
                    <a:pt x="0" y="708660"/>
                  </a:moveTo>
                  <a:lnTo>
                    <a:pt x="0" y="0"/>
                  </a:lnTo>
                  <a:lnTo>
                    <a:pt x="1160780" y="0"/>
                  </a:lnTo>
                  <a:lnTo>
                    <a:pt x="925830" y="708660"/>
                  </a:lnTo>
                  <a:lnTo>
                    <a:pt x="0" y="708660"/>
                  </a:lnTo>
                  <a:close/>
                </a:path>
              </a:pathLst>
            </a:custGeom>
            <a:blipFill>
              <a:blip r:embed="rId8">
                <a:alphaModFix amt="77000"/>
              </a:blip>
              <a:stretch>
                <a:fillRect l="-4692" t="0" r="-4692" b="0"/>
              </a:stretch>
            </a:blipFill>
          </p:spPr>
        </p:sp>
      </p:grpSp>
      <p:grpSp>
        <p:nvGrpSpPr>
          <p:cNvPr name="Group 11" id="11"/>
          <p:cNvGrpSpPr>
            <a:grpSpLocks noChangeAspect="true"/>
          </p:cNvGrpSpPr>
          <p:nvPr/>
        </p:nvGrpSpPr>
        <p:grpSpPr>
          <a:xfrm rot="0">
            <a:off x="7812784" y="6903921"/>
            <a:ext cx="4511176" cy="2537505"/>
            <a:chOff x="0" y="0"/>
            <a:chExt cx="11289030" cy="6350000"/>
          </a:xfrm>
        </p:grpSpPr>
        <p:sp>
          <p:nvSpPr>
            <p:cNvPr name="Freeform 12" id="12"/>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alphaModFix amt="72000"/>
              </a:blip>
              <a:stretch>
                <a:fillRect l="-6244" t="0" r="-6244" b="0"/>
              </a:stretch>
            </a:blipFill>
          </p:spPr>
        </p:sp>
      </p:grpSp>
      <p:sp>
        <p:nvSpPr>
          <p:cNvPr name="TextBox 13" id="13"/>
          <p:cNvSpPr txBox="true"/>
          <p:nvPr/>
        </p:nvSpPr>
        <p:spPr>
          <a:xfrm rot="0">
            <a:off x="805724" y="1523901"/>
            <a:ext cx="5385890" cy="731490"/>
          </a:xfrm>
          <a:prstGeom prst="rect">
            <a:avLst/>
          </a:prstGeom>
        </p:spPr>
        <p:txBody>
          <a:bodyPr anchor="t" rtlCol="false" tIns="0" lIns="0" bIns="0" rIns="0">
            <a:spAutoFit/>
          </a:bodyPr>
          <a:lstStyle/>
          <a:p>
            <a:pPr>
              <a:lnSpc>
                <a:spcPts val="5760"/>
              </a:lnSpc>
            </a:pPr>
            <a:r>
              <a:rPr lang="en-US" sz="4800" spc="48">
                <a:solidFill>
                  <a:srgbClr val="FFFFFF"/>
                </a:solidFill>
                <a:latin typeface="Hind Guntur Medium"/>
              </a:rPr>
              <a:t>Event Management</a:t>
            </a:r>
          </a:p>
        </p:txBody>
      </p:sp>
      <p:sp>
        <p:nvSpPr>
          <p:cNvPr name="TextBox 14" id="14"/>
          <p:cNvSpPr txBox="true"/>
          <p:nvPr/>
        </p:nvSpPr>
        <p:spPr>
          <a:xfrm rot="0">
            <a:off x="1028700" y="8921775"/>
            <a:ext cx="3476771"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Event Management Specialist</a:t>
            </a:r>
          </a:p>
        </p:txBody>
      </p:sp>
      <p:sp>
        <p:nvSpPr>
          <p:cNvPr name="TextBox 15" id="15"/>
          <p:cNvSpPr txBox="true"/>
          <p:nvPr/>
        </p:nvSpPr>
        <p:spPr>
          <a:xfrm rot="0">
            <a:off x="805724" y="2437081"/>
            <a:ext cx="5385890" cy="6403437"/>
          </a:xfrm>
          <a:prstGeom prst="rect">
            <a:avLst/>
          </a:prstGeom>
        </p:spPr>
        <p:txBody>
          <a:bodyPr anchor="t" rtlCol="false" tIns="0" lIns="0" bIns="0" rIns="0">
            <a:spAutoFit/>
          </a:bodyPr>
          <a:lstStyle/>
          <a:p>
            <a:pPr>
              <a:lnSpc>
                <a:spcPts val="2973"/>
              </a:lnSpc>
            </a:pPr>
            <a:r>
              <a:rPr lang="en-US" sz="2124">
                <a:solidFill>
                  <a:srgbClr val="FFFFFF"/>
                </a:solidFill>
                <a:latin typeface="Open Sans Light"/>
              </a:rPr>
              <a:t>Jade Marketing, along with its subsidiaries, has a long tradition of engaging customers and attendees with cutting edge technology including its innovative virtual reality events and lead capturing services.</a:t>
            </a:r>
          </a:p>
          <a:p>
            <a:pPr>
              <a:lnSpc>
                <a:spcPts val="2973"/>
              </a:lnSpc>
            </a:pPr>
          </a:p>
          <a:p>
            <a:pPr>
              <a:lnSpc>
                <a:spcPts val="2973"/>
              </a:lnSpc>
            </a:pPr>
            <a:r>
              <a:rPr lang="en-US" sz="2124">
                <a:solidFill>
                  <a:srgbClr val="FFFFFF"/>
                </a:solidFill>
                <a:latin typeface="Open Sans Light"/>
              </a:rPr>
              <a:t>From corporate and private events within the Twin Cities to tradeshows throughout the United States, my companies and I have consistently provided the best in event management and brand ambassadorship.</a:t>
            </a:r>
          </a:p>
          <a:p>
            <a:pPr>
              <a:lnSpc>
                <a:spcPts val="2973"/>
              </a:lnSpc>
            </a:pPr>
          </a:p>
          <a:p>
            <a:pPr>
              <a:lnSpc>
                <a:spcPts val="2973"/>
              </a:lnSpc>
            </a:pPr>
            <a:r>
              <a:rPr lang="en-US" sz="2124">
                <a:solidFill>
                  <a:srgbClr val="FFFFFF"/>
                </a:solidFill>
                <a:latin typeface="Open Sans Light"/>
              </a:rPr>
              <a:t>I have years of providing complete turn-key event management services for a range of different event types including 25 years in autosports marketing.</a:t>
            </a:r>
          </a:p>
          <a:p>
            <a:pPr>
              <a:lnSpc>
                <a:spcPts val="2973"/>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65" r="0" b="7865"/>
          <a:stretch>
            <a:fillRect/>
          </a:stretch>
        </p:blipFill>
        <p:spPr>
          <a:xfrm flipH="false" flipV="false">
            <a:off x="0" y="0"/>
            <a:ext cx="18288000" cy="10287000"/>
          </a:xfrm>
          <a:prstGeom prst="rect">
            <a:avLst/>
          </a:prstGeom>
        </p:spPr>
      </p:pic>
      <p:sp>
        <p:nvSpPr>
          <p:cNvPr name="AutoShape 3" id="3"/>
          <p:cNvSpPr/>
          <p:nvPr/>
        </p:nvSpPr>
        <p:spPr>
          <a:xfrm rot="0">
            <a:off x="8464682" y="1028700"/>
            <a:ext cx="8794618" cy="8229600"/>
          </a:xfrm>
          <a:prstGeom prst="rect">
            <a:avLst/>
          </a:prstGeom>
          <a:solidFill>
            <a:srgbClr val="D7CDCC">
              <a:alpha val="31765"/>
            </a:srgbClr>
          </a:solidFill>
        </p:spPr>
      </p:sp>
      <p:sp>
        <p:nvSpPr>
          <p:cNvPr name="Freeform 4" id="4"/>
          <p:cNvSpPr/>
          <p:nvPr/>
        </p:nvSpPr>
        <p:spPr>
          <a:xfrm flipH="false" flipV="false" rot="0">
            <a:off x="-6447129"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5000"/>
            </a:blip>
            <a:stretch>
              <a:fillRect l="0" t="0" r="0" b="0"/>
            </a:stretch>
          </a:blipFill>
        </p:spPr>
      </p:sp>
      <p:grpSp>
        <p:nvGrpSpPr>
          <p:cNvPr name="Group 5" id="5"/>
          <p:cNvGrpSpPr>
            <a:grpSpLocks noChangeAspect="true"/>
          </p:cNvGrpSpPr>
          <p:nvPr/>
        </p:nvGrpSpPr>
        <p:grpSpPr>
          <a:xfrm rot="0">
            <a:off x="12615945" y="6533917"/>
            <a:ext cx="5368543" cy="3277513"/>
            <a:chOff x="0" y="0"/>
            <a:chExt cx="1160780" cy="708660"/>
          </a:xfrm>
        </p:grpSpPr>
        <p:sp>
          <p:nvSpPr>
            <p:cNvPr name="Freeform 6" id="6"/>
            <p:cNvSpPr/>
            <p:nvPr/>
          </p:nvSpPr>
          <p:spPr>
            <a:xfrm flipH="false" flipV="false" rot="0">
              <a:off x="0" y="0"/>
              <a:ext cx="1160780" cy="708660"/>
            </a:xfrm>
            <a:custGeom>
              <a:avLst/>
              <a:gdLst/>
              <a:ahLst/>
              <a:cxnLst/>
              <a:rect r="r" b="b" t="t" l="l"/>
              <a:pathLst>
                <a:path h="708660" w="1160780">
                  <a:moveTo>
                    <a:pt x="0" y="708660"/>
                  </a:moveTo>
                  <a:lnTo>
                    <a:pt x="0" y="0"/>
                  </a:lnTo>
                  <a:lnTo>
                    <a:pt x="1160780" y="0"/>
                  </a:lnTo>
                  <a:lnTo>
                    <a:pt x="925830" y="708660"/>
                  </a:lnTo>
                  <a:lnTo>
                    <a:pt x="0" y="708660"/>
                  </a:lnTo>
                  <a:close/>
                </a:path>
              </a:pathLst>
            </a:custGeom>
            <a:blipFill>
              <a:blip r:embed="rId4"/>
              <a:stretch>
                <a:fillRect l="0" t="0" r="0" b="-9336"/>
              </a:stretch>
            </a:blipFill>
          </p:spPr>
        </p:sp>
      </p:grpSp>
      <p:grpSp>
        <p:nvGrpSpPr>
          <p:cNvPr name="Group 7" id="7"/>
          <p:cNvGrpSpPr>
            <a:grpSpLocks noChangeAspect="true"/>
          </p:cNvGrpSpPr>
          <p:nvPr/>
        </p:nvGrpSpPr>
        <p:grpSpPr>
          <a:xfrm rot="0">
            <a:off x="8120525" y="514845"/>
            <a:ext cx="9863963" cy="5657850"/>
            <a:chOff x="0" y="0"/>
            <a:chExt cx="7981950" cy="4578350"/>
          </a:xfrm>
        </p:grpSpPr>
        <p:sp>
          <p:nvSpPr>
            <p:cNvPr name="Freeform 8" id="8"/>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9" id="9"/>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0" id="10"/>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1" id="11"/>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12" id="12"/>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5"/>
              <a:stretch>
                <a:fillRect l="0" t="0" r="0" b="-6656"/>
              </a:stretch>
            </a:blipFill>
          </p:spPr>
        </p:sp>
      </p:grpSp>
      <p:grpSp>
        <p:nvGrpSpPr>
          <p:cNvPr name="Group 13" id="13"/>
          <p:cNvGrpSpPr>
            <a:grpSpLocks noChangeAspect="true"/>
          </p:cNvGrpSpPr>
          <p:nvPr/>
        </p:nvGrpSpPr>
        <p:grpSpPr>
          <a:xfrm rot="0">
            <a:off x="8270875" y="6533917"/>
            <a:ext cx="3277513" cy="3277513"/>
            <a:chOff x="0" y="0"/>
            <a:chExt cx="6350000" cy="6350000"/>
          </a:xfrm>
        </p:grpSpPr>
        <p:sp>
          <p:nvSpPr>
            <p:cNvPr name="Freeform 14" id="14"/>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25061" t="0" r="-25061" b="0"/>
              </a:stretch>
            </a:blipFill>
          </p:spPr>
        </p:sp>
      </p:grpSp>
      <p:sp>
        <p:nvSpPr>
          <p:cNvPr name="TextBox 15" id="15"/>
          <p:cNvSpPr txBox="true"/>
          <p:nvPr/>
        </p:nvSpPr>
        <p:spPr>
          <a:xfrm rot="0">
            <a:off x="851964" y="2062421"/>
            <a:ext cx="5385890" cy="700980"/>
          </a:xfrm>
          <a:prstGeom prst="rect">
            <a:avLst/>
          </a:prstGeom>
        </p:spPr>
        <p:txBody>
          <a:bodyPr anchor="t" rtlCol="false" tIns="0" lIns="0" bIns="0" rIns="0">
            <a:spAutoFit/>
          </a:bodyPr>
          <a:lstStyle/>
          <a:p>
            <a:pPr>
              <a:lnSpc>
                <a:spcPts val="5520"/>
              </a:lnSpc>
            </a:pPr>
            <a:r>
              <a:rPr lang="en-US" sz="4600" spc="46">
                <a:solidFill>
                  <a:srgbClr val="FFFFFF"/>
                </a:solidFill>
                <a:latin typeface="Hind Guntur Medium"/>
              </a:rPr>
              <a:t>WordPress SEO|SEM</a:t>
            </a:r>
          </a:p>
        </p:txBody>
      </p:sp>
      <p:sp>
        <p:nvSpPr>
          <p:cNvPr name="TextBox 16" id="16"/>
          <p:cNvSpPr txBox="true"/>
          <p:nvPr/>
        </p:nvSpPr>
        <p:spPr>
          <a:xfrm rot="0">
            <a:off x="1028700" y="8921775"/>
            <a:ext cx="3756404"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WordPress Designer | Developer</a:t>
            </a:r>
          </a:p>
        </p:txBody>
      </p:sp>
      <p:sp>
        <p:nvSpPr>
          <p:cNvPr name="TextBox 17" id="17"/>
          <p:cNvSpPr txBox="true"/>
          <p:nvPr/>
        </p:nvSpPr>
        <p:spPr>
          <a:xfrm rot="0">
            <a:off x="851964" y="2996279"/>
            <a:ext cx="5739361" cy="5648227"/>
          </a:xfrm>
          <a:prstGeom prst="rect">
            <a:avLst/>
          </a:prstGeom>
        </p:spPr>
        <p:txBody>
          <a:bodyPr anchor="t" rtlCol="false" tIns="0" lIns="0" bIns="0" rIns="0">
            <a:spAutoFit/>
          </a:bodyPr>
          <a:lstStyle/>
          <a:p>
            <a:pPr>
              <a:lnSpc>
                <a:spcPts val="2973"/>
              </a:lnSpc>
            </a:pPr>
            <a:r>
              <a:rPr lang="en-US" sz="2124">
                <a:solidFill>
                  <a:srgbClr val="FFFFFF"/>
                </a:solidFill>
                <a:latin typeface="Open Sans Light"/>
              </a:rPr>
              <a:t>I provide comprehensive and advanced WordPress design and e-commerce development services to clients across the United States in a variety of different industries.</a:t>
            </a:r>
          </a:p>
          <a:p>
            <a:pPr>
              <a:lnSpc>
                <a:spcPts val="2973"/>
              </a:lnSpc>
            </a:pPr>
          </a:p>
          <a:p>
            <a:pPr>
              <a:lnSpc>
                <a:spcPts val="2973"/>
              </a:lnSpc>
            </a:pPr>
            <a:r>
              <a:rPr lang="en-US" sz="2124">
                <a:solidFill>
                  <a:srgbClr val="FFFFFF"/>
                </a:solidFill>
                <a:latin typeface="Open Sans Light"/>
              </a:rPr>
              <a:t>In addition to website design and development, I am experienced in onsite | offsite SEO techniques as well as SEM technologies and platforms designed to enhance site rankings on all major SERPs.</a:t>
            </a:r>
          </a:p>
          <a:p>
            <a:pPr>
              <a:lnSpc>
                <a:spcPts val="2973"/>
              </a:lnSpc>
            </a:pPr>
          </a:p>
          <a:p>
            <a:pPr>
              <a:lnSpc>
                <a:spcPts val="2973"/>
              </a:lnSpc>
            </a:pPr>
            <a:r>
              <a:rPr lang="en-US" sz="2124">
                <a:solidFill>
                  <a:srgbClr val="FFFFFF"/>
                </a:solidFill>
                <a:latin typeface="Open Sans Light"/>
              </a:rPr>
              <a:t>Your website is your virtual office space and is essential to your success as the center of any integrated digital marketing plan. </a:t>
            </a:r>
          </a:p>
          <a:p>
            <a:pPr>
              <a:lnSpc>
                <a:spcPts val="2973"/>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2261" r="0" b="22261"/>
          <a:stretch>
            <a:fillRect/>
          </a:stretch>
        </p:blipFill>
        <p:spPr>
          <a:xfrm flipH="false" flipV="false">
            <a:off x="0" y="0"/>
            <a:ext cx="18288000" cy="10287000"/>
          </a:xfrm>
          <a:prstGeom prst="rect">
            <a:avLst/>
          </a:prstGeom>
        </p:spPr>
      </p:pic>
      <p:sp>
        <p:nvSpPr>
          <p:cNvPr name="AutoShape 3" id="3"/>
          <p:cNvSpPr/>
          <p:nvPr/>
        </p:nvSpPr>
        <p:spPr>
          <a:xfrm rot="0">
            <a:off x="8464682" y="1028700"/>
            <a:ext cx="8794618" cy="8229600"/>
          </a:xfrm>
          <a:prstGeom prst="rect">
            <a:avLst/>
          </a:prstGeom>
          <a:solidFill>
            <a:srgbClr val="D7CDCC">
              <a:alpha val="31765"/>
            </a:srgbClr>
          </a:solidFill>
        </p:spPr>
      </p:sp>
      <p:sp>
        <p:nvSpPr>
          <p:cNvPr name="Freeform 4" id="4"/>
          <p:cNvSpPr/>
          <p:nvPr/>
        </p:nvSpPr>
        <p:spPr>
          <a:xfrm flipH="false" flipV="false" rot="0">
            <a:off x="-6447129" y="1028700"/>
            <a:ext cx="13883112" cy="9258300"/>
          </a:xfrm>
          <a:custGeom>
            <a:avLst/>
            <a:gdLst/>
            <a:ahLst/>
            <a:cxnLst/>
            <a:rect r="r" b="b" t="t" l="l"/>
            <a:pathLst>
              <a:path h="9258300" w="13883112">
                <a:moveTo>
                  <a:pt x="0" y="0"/>
                </a:moveTo>
                <a:lnTo>
                  <a:pt x="13883111" y="0"/>
                </a:lnTo>
                <a:lnTo>
                  <a:pt x="13883111" y="9258300"/>
                </a:lnTo>
                <a:lnTo>
                  <a:pt x="0" y="9258300"/>
                </a:lnTo>
                <a:lnTo>
                  <a:pt x="0" y="0"/>
                </a:lnTo>
                <a:close/>
              </a:path>
            </a:pathLst>
          </a:custGeom>
          <a:blipFill>
            <a:blip r:embed="rId3">
              <a:alphaModFix amt="85000"/>
            </a:blip>
            <a:stretch>
              <a:fillRect l="0" t="0" r="0" b="0"/>
            </a:stretch>
          </a:blipFill>
        </p:spPr>
      </p:sp>
      <p:grpSp>
        <p:nvGrpSpPr>
          <p:cNvPr name="Group 5" id="5"/>
          <p:cNvGrpSpPr>
            <a:grpSpLocks noChangeAspect="true"/>
          </p:cNvGrpSpPr>
          <p:nvPr/>
        </p:nvGrpSpPr>
        <p:grpSpPr>
          <a:xfrm rot="0">
            <a:off x="8074041" y="1028700"/>
            <a:ext cx="8785228" cy="4941691"/>
            <a:chOff x="0" y="0"/>
            <a:chExt cx="5852160" cy="3291840"/>
          </a:xfrm>
        </p:grpSpPr>
        <p:sp>
          <p:nvSpPr>
            <p:cNvPr name="Freeform 6" id="6"/>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blipFill>
              <a:blip r:embed="rId4"/>
              <a:stretch>
                <a:fillRect l="-27928" t="0" r="-119220" b="0"/>
              </a:stretch>
            </a:blipFill>
          </p:spPr>
        </p:sp>
        <p:sp>
          <p:nvSpPr>
            <p:cNvPr name="Freeform 7" id="7"/>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5"/>
              <a:stretch>
                <a:fillRect l="-65722" t="0" r="-79509" b="0"/>
              </a:stretch>
            </a:blipFill>
          </p:spPr>
        </p:sp>
        <p:sp>
          <p:nvSpPr>
            <p:cNvPr name="Freeform 8" id="8"/>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6"/>
              <a:stretch>
                <a:fillRect l="-118963" t="0" r="-39942" b="0"/>
              </a:stretch>
            </a:blipFill>
          </p:spPr>
        </p:sp>
        <p:sp>
          <p:nvSpPr>
            <p:cNvPr name="Freeform 9" id="9"/>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7"/>
              <a:stretch>
                <a:fillRect l="0" t="0" r="0" b="0"/>
              </a:stretch>
            </a:blipFill>
          </p:spPr>
        </p:sp>
      </p:grpSp>
      <p:grpSp>
        <p:nvGrpSpPr>
          <p:cNvPr name="Group 10" id="10"/>
          <p:cNvGrpSpPr>
            <a:grpSpLocks noChangeAspect="true"/>
          </p:cNvGrpSpPr>
          <p:nvPr/>
        </p:nvGrpSpPr>
        <p:grpSpPr>
          <a:xfrm rot="0">
            <a:off x="12615945" y="6533917"/>
            <a:ext cx="5368543" cy="3277513"/>
            <a:chOff x="0" y="0"/>
            <a:chExt cx="1160780" cy="708660"/>
          </a:xfrm>
        </p:grpSpPr>
        <p:sp>
          <p:nvSpPr>
            <p:cNvPr name="Freeform 11" id="11"/>
            <p:cNvSpPr/>
            <p:nvPr/>
          </p:nvSpPr>
          <p:spPr>
            <a:xfrm flipH="false" flipV="false" rot="0">
              <a:off x="0" y="0"/>
              <a:ext cx="1160780" cy="708660"/>
            </a:xfrm>
            <a:custGeom>
              <a:avLst/>
              <a:gdLst/>
              <a:ahLst/>
              <a:cxnLst/>
              <a:rect r="r" b="b" t="t" l="l"/>
              <a:pathLst>
                <a:path h="708660" w="1160780">
                  <a:moveTo>
                    <a:pt x="0" y="708660"/>
                  </a:moveTo>
                  <a:lnTo>
                    <a:pt x="0" y="0"/>
                  </a:lnTo>
                  <a:lnTo>
                    <a:pt x="1160780" y="0"/>
                  </a:lnTo>
                  <a:lnTo>
                    <a:pt x="925830" y="708660"/>
                  </a:lnTo>
                  <a:lnTo>
                    <a:pt x="0" y="708660"/>
                  </a:lnTo>
                  <a:close/>
                </a:path>
              </a:pathLst>
            </a:custGeom>
            <a:blipFill>
              <a:blip r:embed="rId8"/>
              <a:stretch>
                <a:fillRect l="0" t="-1077" r="0" b="0"/>
              </a:stretch>
            </a:blipFill>
          </p:spPr>
        </p:sp>
      </p:grpSp>
      <p:grpSp>
        <p:nvGrpSpPr>
          <p:cNvPr name="Group 12" id="12"/>
          <p:cNvGrpSpPr>
            <a:grpSpLocks noChangeAspect="true"/>
          </p:cNvGrpSpPr>
          <p:nvPr/>
        </p:nvGrpSpPr>
        <p:grpSpPr>
          <a:xfrm rot="0">
            <a:off x="7812784" y="6903921"/>
            <a:ext cx="4511176" cy="2537505"/>
            <a:chOff x="0" y="0"/>
            <a:chExt cx="11289030" cy="6350000"/>
          </a:xfrm>
        </p:grpSpPr>
        <p:sp>
          <p:nvSpPr>
            <p:cNvPr name="Freeform 13" id="1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stretch>
                <a:fillRect l="0" t="-4" r="0" b="-4"/>
              </a:stretch>
            </a:blipFill>
          </p:spPr>
        </p:sp>
      </p:grpSp>
      <p:sp>
        <p:nvSpPr>
          <p:cNvPr name="TextBox 14" id="14"/>
          <p:cNvSpPr txBox="true"/>
          <p:nvPr/>
        </p:nvSpPr>
        <p:spPr>
          <a:xfrm rot="0">
            <a:off x="805724" y="2062421"/>
            <a:ext cx="6038367" cy="731490"/>
          </a:xfrm>
          <a:prstGeom prst="rect">
            <a:avLst/>
          </a:prstGeom>
        </p:spPr>
        <p:txBody>
          <a:bodyPr anchor="t" rtlCol="false" tIns="0" lIns="0" bIns="0" rIns="0">
            <a:spAutoFit/>
          </a:bodyPr>
          <a:lstStyle/>
          <a:p>
            <a:pPr>
              <a:lnSpc>
                <a:spcPts val="5760"/>
              </a:lnSpc>
            </a:pPr>
            <a:r>
              <a:rPr lang="en-US" sz="4800" spc="48">
                <a:solidFill>
                  <a:srgbClr val="FFFFFF"/>
                </a:solidFill>
                <a:latin typeface="Hind Guntur Medium"/>
              </a:rPr>
              <a:t>Media and Production</a:t>
            </a:r>
          </a:p>
        </p:txBody>
      </p:sp>
      <p:sp>
        <p:nvSpPr>
          <p:cNvPr name="TextBox 15" id="15"/>
          <p:cNvSpPr txBox="true"/>
          <p:nvPr/>
        </p:nvSpPr>
        <p:spPr>
          <a:xfrm rot="0">
            <a:off x="1028700" y="8921775"/>
            <a:ext cx="3700478" cy="654000"/>
          </a:xfrm>
          <a:prstGeom prst="rect">
            <a:avLst/>
          </a:prstGeom>
        </p:spPr>
        <p:txBody>
          <a:bodyPr anchor="t" rtlCol="false" tIns="0" lIns="0" bIns="0" rIns="0">
            <a:spAutoFit/>
          </a:bodyPr>
          <a:lstStyle/>
          <a:p>
            <a:pPr>
              <a:lnSpc>
                <a:spcPts val="2600"/>
              </a:lnSpc>
            </a:pPr>
            <a:r>
              <a:rPr lang="en-US" sz="2000" spc="60">
                <a:solidFill>
                  <a:srgbClr val="D7CDCC"/>
                </a:solidFill>
                <a:latin typeface="Hind Guntur Light"/>
              </a:rPr>
              <a:t>J. Andrew de Leon</a:t>
            </a:r>
          </a:p>
          <a:p>
            <a:pPr>
              <a:lnSpc>
                <a:spcPts val="2600"/>
              </a:lnSpc>
            </a:pPr>
            <a:r>
              <a:rPr lang="en-US" sz="2000" spc="60">
                <a:solidFill>
                  <a:srgbClr val="D7CDCC"/>
                </a:solidFill>
                <a:latin typeface="Hind Guntur Light"/>
              </a:rPr>
              <a:t>Technologist | Media Consultant</a:t>
            </a:r>
          </a:p>
        </p:txBody>
      </p:sp>
      <p:sp>
        <p:nvSpPr>
          <p:cNvPr name="TextBox 16" id="16"/>
          <p:cNvSpPr txBox="true"/>
          <p:nvPr/>
        </p:nvSpPr>
        <p:spPr>
          <a:xfrm rot="0">
            <a:off x="805724" y="3192292"/>
            <a:ext cx="5423420" cy="4893017"/>
          </a:xfrm>
          <a:prstGeom prst="rect">
            <a:avLst/>
          </a:prstGeom>
        </p:spPr>
        <p:txBody>
          <a:bodyPr anchor="t" rtlCol="false" tIns="0" lIns="0" bIns="0" rIns="0">
            <a:spAutoFit/>
          </a:bodyPr>
          <a:lstStyle/>
          <a:p>
            <a:pPr>
              <a:lnSpc>
                <a:spcPts val="2973"/>
              </a:lnSpc>
            </a:pPr>
            <a:r>
              <a:rPr lang="en-US" sz="2124">
                <a:solidFill>
                  <a:srgbClr val="FFFFFF"/>
                </a:solidFill>
                <a:latin typeface="Open Sans Light"/>
              </a:rPr>
              <a:t>For decades, my companies have provided a full suite of professional media production services to my clients.</a:t>
            </a:r>
          </a:p>
          <a:p>
            <a:pPr>
              <a:lnSpc>
                <a:spcPts val="2973"/>
              </a:lnSpc>
            </a:pPr>
          </a:p>
          <a:p>
            <a:pPr>
              <a:lnSpc>
                <a:spcPts val="2973"/>
              </a:lnSpc>
            </a:pPr>
            <a:r>
              <a:rPr lang="en-US" sz="2124">
                <a:solidFill>
                  <a:srgbClr val="FFFFFF"/>
                </a:solidFill>
                <a:latin typeface="Open Sans Light"/>
              </a:rPr>
              <a:t>From traditional video, to virtual reality and augmented interactive productions, adding me to your team will allow your organization to have an expert in and access to the latest visual marketing technologies.</a:t>
            </a:r>
          </a:p>
          <a:p>
            <a:pPr>
              <a:lnSpc>
                <a:spcPts val="2973"/>
              </a:lnSpc>
            </a:pPr>
          </a:p>
          <a:p>
            <a:pPr>
              <a:lnSpc>
                <a:spcPts val="2973"/>
              </a:lnSpc>
            </a:pPr>
            <a:r>
              <a:rPr lang="en-US" sz="2124">
                <a:solidFill>
                  <a:srgbClr val="FFFFFF"/>
                </a:solidFill>
                <a:latin typeface="Open Sans Light"/>
              </a:rPr>
              <a:t>Take advantage of cutting edge production services to enhance your marketing efforts and stay ahead of your competitors.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DAEr4eoDFJo</dc:identifier>
  <dcterms:modified xsi:type="dcterms:W3CDTF">2011-08-01T06:04:30Z</dcterms:modified>
  <cp:revision>1</cp:revision>
  <dc:title>J. Andrew deLeon Resume</dc:title>
</cp:coreProperties>
</file>